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2"/>
  </p:notesMasterIdLst>
  <p:sldIdLst>
    <p:sldId id="467" r:id="rId4"/>
    <p:sldId id="468" r:id="rId5"/>
    <p:sldId id="469" r:id="rId6"/>
    <p:sldId id="470" r:id="rId7"/>
    <p:sldId id="471" r:id="rId8"/>
    <p:sldId id="472" r:id="rId9"/>
    <p:sldId id="473" r:id="rId10"/>
    <p:sldId id="474" r:id="rId11"/>
    <p:sldId id="475" r:id="rId12"/>
    <p:sldId id="476" r:id="rId13"/>
    <p:sldId id="477" r:id="rId14"/>
    <p:sldId id="478" r:id="rId15"/>
    <p:sldId id="480" r:id="rId16"/>
    <p:sldId id="479" r:id="rId17"/>
    <p:sldId id="458" r:id="rId18"/>
    <p:sldId id="459" r:id="rId19"/>
    <p:sldId id="460" r:id="rId20"/>
    <p:sldId id="461" r:id="rId21"/>
    <p:sldId id="403" r:id="rId22"/>
    <p:sldId id="404" r:id="rId23"/>
    <p:sldId id="466" r:id="rId24"/>
    <p:sldId id="463" r:id="rId25"/>
    <p:sldId id="481" r:id="rId26"/>
    <p:sldId id="482" r:id="rId27"/>
    <p:sldId id="483" r:id="rId28"/>
    <p:sldId id="484" r:id="rId29"/>
    <p:sldId id="485" r:id="rId30"/>
    <p:sldId id="438" r:id="rId31"/>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FF"/>
    <a:srgbClr val="FFFFCC"/>
    <a:srgbClr val="00CCFF"/>
    <a:srgbClr val="66FF99"/>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746" autoAdjust="0"/>
  </p:normalViewPr>
  <p:slideViewPr>
    <p:cSldViewPr>
      <p:cViewPr varScale="1">
        <p:scale>
          <a:sx n="61" d="100"/>
          <a:sy n="61" d="100"/>
        </p:scale>
        <p:origin x="53" y="432"/>
      </p:cViewPr>
      <p:guideLst>
        <p:guide orient="horz" pos="2160"/>
        <p:guide pos="2880"/>
      </p:guideLst>
    </p:cSldViewPr>
  </p:slideViewPr>
  <p:outlineViewPr>
    <p:cViewPr>
      <p:scale>
        <a:sx n="33" d="100"/>
        <a:sy n="33" d="100"/>
      </p:scale>
      <p:origin x="0" y="54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184D8099-85B5-4D09-89E4-C1BD6E312A25}" type="datetimeFigureOut">
              <a:rPr lang="en-US" smtClean="0"/>
              <a:pPr/>
              <a:t>9/27/2021</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D5A452CD-A9EB-4EB7-B178-6C78E5D7F0A7}" type="slidenum">
              <a:rPr lang="en-US" smtClean="0"/>
              <a:pPr/>
              <a:t>‹#›</a:t>
            </a:fld>
            <a:endParaRPr lang="en-US"/>
          </a:p>
        </p:txBody>
      </p:sp>
    </p:spTree>
    <p:extLst>
      <p:ext uri="{BB962C8B-B14F-4D97-AF65-F5344CB8AC3E}">
        <p14:creationId xmlns:p14="http://schemas.microsoft.com/office/powerpoint/2010/main" val="98720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6</a:t>
            </a:fld>
            <a:endParaRPr lang="en-US"/>
          </a:p>
        </p:txBody>
      </p:sp>
    </p:spTree>
    <p:extLst>
      <p:ext uri="{BB962C8B-B14F-4D97-AF65-F5344CB8AC3E}">
        <p14:creationId xmlns:p14="http://schemas.microsoft.com/office/powerpoint/2010/main" val="1108315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16</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03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19</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18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20</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9020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21</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8586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22</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3228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02B623-9C70-4152-84CB-A6FA9EDF575A}" type="slidenum">
              <a:rPr kumimoji="0" lang="en-US" altLang="zh-TW" sz="1200" b="0" i="0" u="none" strike="noStrike" kern="1200" cap="none" spc="0" normalizeH="0" baseline="0" noProof="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TW" sz="1200" b="0" i="0" u="none" strike="noStrike" kern="1200" cap="none" spc="0" normalizeH="0" baseline="0" noProof="0">
              <a:ln>
                <a:noFill/>
              </a:ln>
              <a:solidFill>
                <a:prstClr val="black"/>
              </a:solidFill>
              <a:effectLst/>
              <a:uLnTx/>
              <a:uFillTx/>
              <a:latin typeface="Calibri"/>
              <a:cs typeface="+mn-cs"/>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6684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02B623-9C70-4152-84CB-A6FA9EDF575A}" type="slidenum">
              <a:rPr kumimoji="0" lang="en-US" altLang="zh-TW" sz="1200" b="0" i="0" u="none" strike="noStrike" kern="1200" cap="none" spc="0" normalizeH="0" baseline="0" noProof="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TW" sz="1200" b="0" i="0" u="none" strike="noStrike" kern="1200" cap="none" spc="0" normalizeH="0" baseline="0" noProof="0">
              <a:ln>
                <a:noFill/>
              </a:ln>
              <a:solidFill>
                <a:prstClr val="black"/>
              </a:solidFill>
              <a:effectLst/>
              <a:uLnTx/>
              <a:uFillTx/>
              <a:latin typeface="Calibri"/>
              <a:cs typeface="+mn-cs"/>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772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02B623-9C70-4152-84CB-A6FA9EDF575A}" type="slidenum">
              <a:rPr kumimoji="0" lang="en-US" altLang="zh-TW" sz="1200" b="0" i="0" u="none" strike="noStrike" kern="1200" cap="none" spc="0" normalizeH="0" baseline="0" noProof="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TW" sz="1200" b="0" i="0" u="none" strike="noStrike" kern="1200" cap="none" spc="0" normalizeH="0" baseline="0" noProof="0">
              <a:ln>
                <a:noFill/>
              </a:ln>
              <a:solidFill>
                <a:prstClr val="black"/>
              </a:solidFill>
              <a:effectLst/>
              <a:uLnTx/>
              <a:uFillTx/>
              <a:latin typeface="Calibri"/>
              <a:cs typeface="+mn-cs"/>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256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7</a:t>
            </a:fld>
            <a:endParaRPr lang="en-US"/>
          </a:p>
        </p:txBody>
      </p:sp>
    </p:spTree>
    <p:extLst>
      <p:ext uri="{BB962C8B-B14F-4D97-AF65-F5344CB8AC3E}">
        <p14:creationId xmlns:p14="http://schemas.microsoft.com/office/powerpoint/2010/main" val="2365496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8</a:t>
            </a:fld>
            <a:endParaRPr lang="en-US"/>
          </a:p>
        </p:txBody>
      </p:sp>
    </p:spTree>
    <p:extLst>
      <p:ext uri="{BB962C8B-B14F-4D97-AF65-F5344CB8AC3E}">
        <p14:creationId xmlns:p14="http://schemas.microsoft.com/office/powerpoint/2010/main" val="1778774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9</a:t>
            </a:fld>
            <a:endParaRPr lang="en-US"/>
          </a:p>
        </p:txBody>
      </p:sp>
    </p:spTree>
    <p:extLst>
      <p:ext uri="{BB962C8B-B14F-4D97-AF65-F5344CB8AC3E}">
        <p14:creationId xmlns:p14="http://schemas.microsoft.com/office/powerpoint/2010/main" val="385218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10</a:t>
            </a:fld>
            <a:endParaRPr lang="en-US"/>
          </a:p>
        </p:txBody>
      </p:sp>
    </p:spTree>
    <p:extLst>
      <p:ext uri="{BB962C8B-B14F-4D97-AF65-F5344CB8AC3E}">
        <p14:creationId xmlns:p14="http://schemas.microsoft.com/office/powerpoint/2010/main" val="130747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11</a:t>
            </a:fld>
            <a:endParaRPr lang="en-US"/>
          </a:p>
        </p:txBody>
      </p:sp>
    </p:spTree>
    <p:extLst>
      <p:ext uri="{BB962C8B-B14F-4D97-AF65-F5344CB8AC3E}">
        <p14:creationId xmlns:p14="http://schemas.microsoft.com/office/powerpoint/2010/main" val="141296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12</a:t>
            </a:fld>
            <a:endParaRPr lang="en-US"/>
          </a:p>
        </p:txBody>
      </p:sp>
    </p:spTree>
    <p:extLst>
      <p:ext uri="{BB962C8B-B14F-4D97-AF65-F5344CB8AC3E}">
        <p14:creationId xmlns:p14="http://schemas.microsoft.com/office/powerpoint/2010/main" val="28596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Glue Logic</a:t>
            </a:r>
          </a:p>
          <a:p>
            <a:r>
              <a:rPr lang="en-US" dirty="0"/>
              <a:t>In electronics, glue logic is the custom logic circuitry used to interface a number of off-the-shelf integrated circuits. This is often achieved using ordinary (cheap) 7400- or 4000-series components. In more complex cases, programmable logic devices like a CPLD or FPGA might be used.</a:t>
            </a:r>
          </a:p>
        </p:txBody>
      </p:sp>
      <p:sp>
        <p:nvSpPr>
          <p:cNvPr id="4" name="Slide Number Placeholder 3"/>
          <p:cNvSpPr>
            <a:spLocks noGrp="1"/>
          </p:cNvSpPr>
          <p:nvPr>
            <p:ph type="sldNum" sz="quarter" idx="10"/>
          </p:nvPr>
        </p:nvSpPr>
        <p:spPr/>
        <p:txBody>
          <a:bodyPr/>
          <a:lstStyle/>
          <a:p>
            <a:fld id="{D5A452CD-A9EB-4EB7-B178-6C78E5D7F0A7}" type="slidenum">
              <a:rPr lang="en-US" smtClean="0"/>
              <a:pPr/>
              <a:t>14</a:t>
            </a:fld>
            <a:endParaRPr lang="en-US"/>
          </a:p>
        </p:txBody>
      </p:sp>
    </p:spTree>
    <p:extLst>
      <p:ext uri="{BB962C8B-B14F-4D97-AF65-F5344CB8AC3E}">
        <p14:creationId xmlns:p14="http://schemas.microsoft.com/office/powerpoint/2010/main" val="1461807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15</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250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C61180-5010-4C28-831B-11DA910119EC}"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E198FA04-5D61-4545-B42B-65E9D8883465}" type="slidenum">
              <a:rPr lang="es-ES" altLang="en-US" smtClean="0"/>
              <a:pPr>
                <a:defRPr/>
              </a:pPr>
              <a:t>‹#›</a:t>
            </a:fld>
            <a:endParaRPr lang="es-ES" altLang="en-US"/>
          </a:p>
        </p:txBody>
      </p:sp>
    </p:spTree>
    <p:extLst>
      <p:ext uri="{BB962C8B-B14F-4D97-AF65-F5344CB8AC3E}">
        <p14:creationId xmlns:p14="http://schemas.microsoft.com/office/powerpoint/2010/main" val="1763891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3A95BBC3-718B-4935-8749-E50A3083EFD9}" type="slidenum">
              <a:rPr lang="es-ES" altLang="en-US" smtClean="0"/>
              <a:pPr>
                <a:defRPr/>
              </a:pPr>
              <a:t>‹#›</a:t>
            </a:fld>
            <a:endParaRPr lang="es-ES" altLang="en-US"/>
          </a:p>
        </p:txBody>
      </p:sp>
    </p:spTree>
    <p:extLst>
      <p:ext uri="{BB962C8B-B14F-4D97-AF65-F5344CB8AC3E}">
        <p14:creationId xmlns:p14="http://schemas.microsoft.com/office/powerpoint/2010/main" val="419793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02F830BD-F6A7-4D82-8D24-9703E0BBF044}" type="slidenum">
              <a:rPr lang="es-ES" altLang="en-US" smtClean="0"/>
              <a:pPr>
                <a:defRPr/>
              </a:pPr>
              <a:t>‹#›</a:t>
            </a:fld>
            <a:endParaRPr lang="es-ES" altLang="en-US"/>
          </a:p>
        </p:txBody>
      </p:sp>
    </p:spTree>
    <p:extLst>
      <p:ext uri="{BB962C8B-B14F-4D97-AF65-F5344CB8AC3E}">
        <p14:creationId xmlns:p14="http://schemas.microsoft.com/office/powerpoint/2010/main" val="3818066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6A9E706B-B3D4-4025-B259-EB61B347E55F}" type="slidenum">
              <a:rPr lang="es-ES" altLang="en-US" smtClean="0"/>
              <a:pPr>
                <a:defRPr/>
              </a:pPr>
              <a:t>‹#›</a:t>
            </a:fld>
            <a:endParaRPr lang="es-ES" altLang="en-US"/>
          </a:p>
        </p:txBody>
      </p:sp>
    </p:spTree>
    <p:extLst>
      <p:ext uri="{BB962C8B-B14F-4D97-AF65-F5344CB8AC3E}">
        <p14:creationId xmlns:p14="http://schemas.microsoft.com/office/powerpoint/2010/main" val="1049200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8"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9"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DF728756-0437-41FC-9DCA-B06BB482D23D}" type="slidenum">
              <a:rPr lang="es-ES" altLang="en-US" smtClean="0"/>
              <a:pPr>
                <a:defRPr/>
              </a:pPr>
              <a:t>‹#›</a:t>
            </a:fld>
            <a:endParaRPr lang="es-ES" altLang="en-US"/>
          </a:p>
        </p:txBody>
      </p:sp>
    </p:spTree>
    <p:extLst>
      <p:ext uri="{BB962C8B-B14F-4D97-AF65-F5344CB8AC3E}">
        <p14:creationId xmlns:p14="http://schemas.microsoft.com/office/powerpoint/2010/main" val="8883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4"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5"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ADD9EB62-0371-4A06-9384-DA4ADC6E71E1}" type="slidenum">
              <a:rPr lang="es-ES" altLang="en-US" smtClean="0"/>
              <a:pPr>
                <a:defRPr/>
              </a:pPr>
              <a:t>‹#›</a:t>
            </a:fld>
            <a:endParaRPr lang="es-ES" altLang="en-US"/>
          </a:p>
        </p:txBody>
      </p:sp>
    </p:spTree>
    <p:extLst>
      <p:ext uri="{BB962C8B-B14F-4D97-AF65-F5344CB8AC3E}">
        <p14:creationId xmlns:p14="http://schemas.microsoft.com/office/powerpoint/2010/main" val="3518090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3"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4"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C51E4E66-3ED4-43F1-B393-CE41054014B2}" type="slidenum">
              <a:rPr lang="es-ES" altLang="en-US" smtClean="0"/>
              <a:pPr>
                <a:defRPr/>
              </a:pPr>
              <a:t>‹#›</a:t>
            </a:fld>
            <a:endParaRPr lang="es-ES" altLang="en-US"/>
          </a:p>
        </p:txBody>
      </p:sp>
    </p:spTree>
    <p:extLst>
      <p:ext uri="{BB962C8B-B14F-4D97-AF65-F5344CB8AC3E}">
        <p14:creationId xmlns:p14="http://schemas.microsoft.com/office/powerpoint/2010/main" val="3347251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8439DA9-A6CE-4378-A4C8-056428406766}" type="slidenum">
              <a:rPr lang="es-ES" altLang="en-US" smtClean="0"/>
              <a:pPr>
                <a:defRPr/>
              </a:pPr>
              <a:t>‹#›</a:t>
            </a:fld>
            <a:endParaRPr lang="es-ES" altLang="en-US"/>
          </a:p>
        </p:txBody>
      </p:sp>
    </p:spTree>
    <p:extLst>
      <p:ext uri="{BB962C8B-B14F-4D97-AF65-F5344CB8AC3E}">
        <p14:creationId xmlns:p14="http://schemas.microsoft.com/office/powerpoint/2010/main" val="426169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Click to edit Master title style</a:t>
            </a:r>
          </a:p>
        </p:txBody>
      </p:sp>
      <p:sp>
        <p:nvSpPr>
          <p:cNvPr id="3" name="Content Placeholder 2"/>
          <p:cNvSpPr>
            <a:spLocks noGrp="1"/>
          </p:cNvSpPr>
          <p:nvPr>
            <p:ph idx="1"/>
          </p:nvPr>
        </p:nvSpPr>
        <p:spPr>
          <a:xfrm>
            <a:off x="457200" y="1066800"/>
            <a:ext cx="8229600" cy="5059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1D67A362-21AD-4F80-BFBD-BA0C3BC650C1}" type="slidenum">
              <a:rPr lang="es-ES" altLang="en-US" smtClean="0"/>
              <a:pPr>
                <a:defRPr/>
              </a:pPr>
              <a:t>‹#›</a:t>
            </a:fld>
            <a:endParaRPr lang="es-ES" altLang="en-US"/>
          </a:p>
        </p:txBody>
      </p:sp>
    </p:spTree>
    <p:extLst>
      <p:ext uri="{BB962C8B-B14F-4D97-AF65-F5344CB8AC3E}">
        <p14:creationId xmlns:p14="http://schemas.microsoft.com/office/powerpoint/2010/main" val="4020089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FBEF274-7BED-4143-ADD1-C63380350234}" type="slidenum">
              <a:rPr lang="es-ES" altLang="en-US" smtClean="0"/>
              <a:pPr>
                <a:defRPr/>
              </a:pPr>
              <a:t>‹#›</a:t>
            </a:fld>
            <a:endParaRPr lang="es-ES" altLang="en-US"/>
          </a:p>
        </p:txBody>
      </p:sp>
    </p:spTree>
    <p:extLst>
      <p:ext uri="{BB962C8B-B14F-4D97-AF65-F5344CB8AC3E}">
        <p14:creationId xmlns:p14="http://schemas.microsoft.com/office/powerpoint/2010/main" val="376319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4128BE64-0B98-40A7-9187-F922F97A5C1C}" type="slidenum">
              <a:rPr lang="es-ES" altLang="en-US" smtClean="0"/>
              <a:pPr>
                <a:defRPr/>
              </a:pPr>
              <a:t>‹#›</a:t>
            </a:fld>
            <a:endParaRPr lang="es-ES" altLang="en-US"/>
          </a:p>
        </p:txBody>
      </p:sp>
    </p:spTree>
    <p:extLst>
      <p:ext uri="{BB962C8B-B14F-4D97-AF65-F5344CB8AC3E}">
        <p14:creationId xmlns:p14="http://schemas.microsoft.com/office/powerpoint/2010/main" val="4175783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A71E56B6-BC19-4A8E-9E20-89FA18DAC376}"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046628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D8BE4316-CCAE-41BD-8E0D-4D017CDBB14D}"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113000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2CF86137-2095-4616-B097-AB3A4F6B89B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126350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9BAEA747-106D-4F3D-88FE-F11502A274D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860026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s-ES" altLang="en-US">
              <a:solidFill>
                <a:srgbClr val="000000"/>
              </a:solidFill>
            </a:endParaRPr>
          </a:p>
        </p:txBody>
      </p:sp>
      <p:sp>
        <p:nvSpPr>
          <p:cNvPr id="8" name="Footer Placeholder 7"/>
          <p:cNvSpPr>
            <a:spLocks noGrp="1"/>
          </p:cNvSpPr>
          <p:nvPr>
            <p:ph type="ftr" sz="quarter" idx="11"/>
          </p:nvPr>
        </p:nvSpPr>
        <p:spPr/>
        <p:txBody>
          <a:bodyPr/>
          <a:lstStyle/>
          <a:p>
            <a:pPr>
              <a:defRPr/>
            </a:pPr>
            <a:endParaRPr lang="es-ES" altLang="en-US">
              <a:solidFill>
                <a:srgbClr val="000000"/>
              </a:solidFill>
            </a:endParaRPr>
          </a:p>
        </p:txBody>
      </p:sp>
      <p:sp>
        <p:nvSpPr>
          <p:cNvPr id="9" name="Slide Number Placeholder 8"/>
          <p:cNvSpPr>
            <a:spLocks noGrp="1"/>
          </p:cNvSpPr>
          <p:nvPr>
            <p:ph type="sldNum" sz="quarter" idx="12"/>
          </p:nvPr>
        </p:nvSpPr>
        <p:spPr/>
        <p:txBody>
          <a:bodyPr/>
          <a:lstStyle/>
          <a:p>
            <a:pPr>
              <a:defRPr/>
            </a:pPr>
            <a:fld id="{0EBB0D74-02E2-4803-B665-76349BD395FC}"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759282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s-ES" altLang="en-US">
              <a:solidFill>
                <a:srgbClr val="000000"/>
              </a:solidFill>
            </a:endParaRPr>
          </a:p>
        </p:txBody>
      </p:sp>
      <p:sp>
        <p:nvSpPr>
          <p:cNvPr id="4" name="Footer Placeholder 3"/>
          <p:cNvSpPr>
            <a:spLocks noGrp="1"/>
          </p:cNvSpPr>
          <p:nvPr>
            <p:ph type="ftr" sz="quarter" idx="11"/>
          </p:nvPr>
        </p:nvSpPr>
        <p:spPr/>
        <p:txBody>
          <a:bodyPr/>
          <a:lstStyle/>
          <a:p>
            <a:pPr>
              <a:defRPr/>
            </a:pPr>
            <a:endParaRPr lang="es-ES" altLang="en-US">
              <a:solidFill>
                <a:srgbClr val="000000"/>
              </a:solidFill>
            </a:endParaRPr>
          </a:p>
        </p:txBody>
      </p:sp>
      <p:sp>
        <p:nvSpPr>
          <p:cNvPr id="5" name="Slide Number Placeholder 4"/>
          <p:cNvSpPr>
            <a:spLocks noGrp="1"/>
          </p:cNvSpPr>
          <p:nvPr>
            <p:ph type="sldNum" sz="quarter" idx="12"/>
          </p:nvPr>
        </p:nvSpPr>
        <p:spPr/>
        <p:txBody>
          <a:bodyPr/>
          <a:lstStyle/>
          <a:p>
            <a:pPr>
              <a:defRPr/>
            </a:pPr>
            <a:fld id="{88A97856-5BD1-48C5-9430-7D77262C0EA9}"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225613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n-US">
              <a:solidFill>
                <a:srgbClr val="000000"/>
              </a:solidFill>
            </a:endParaRPr>
          </a:p>
        </p:txBody>
      </p:sp>
      <p:sp>
        <p:nvSpPr>
          <p:cNvPr id="3" name="Footer Placeholder 2"/>
          <p:cNvSpPr>
            <a:spLocks noGrp="1"/>
          </p:cNvSpPr>
          <p:nvPr>
            <p:ph type="ftr" sz="quarter" idx="11"/>
          </p:nvPr>
        </p:nvSpPr>
        <p:spPr/>
        <p:txBody>
          <a:bodyPr/>
          <a:lstStyle/>
          <a:p>
            <a:pPr>
              <a:defRPr/>
            </a:pPr>
            <a:endParaRPr lang="es-ES" altLang="en-US">
              <a:solidFill>
                <a:srgbClr val="000000"/>
              </a:solidFill>
            </a:endParaRPr>
          </a:p>
        </p:txBody>
      </p:sp>
      <p:sp>
        <p:nvSpPr>
          <p:cNvPr id="4" name="Slide Number Placeholder 3"/>
          <p:cNvSpPr>
            <a:spLocks noGrp="1"/>
          </p:cNvSpPr>
          <p:nvPr>
            <p:ph type="sldNum" sz="quarter" idx="12"/>
          </p:nvPr>
        </p:nvSpPr>
        <p:spPr/>
        <p:txBody>
          <a:bodyPr/>
          <a:lstStyle/>
          <a:p>
            <a:pPr>
              <a:defRPr/>
            </a:pPr>
            <a:fld id="{1A953092-96E5-429D-86A0-33E30B00F31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07414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61180-5010-4C28-831B-11DA910119EC}" type="datetimeFigureOut">
              <a:rPr lang="en-US" smtClean="0"/>
              <a:pPr/>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0032B0EB-38E4-4681-A1D7-C3C579695408}"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524757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145D9B99-E028-4213-8BB7-6A87858D0CD0}"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7740847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66C18D2-AC5F-4BEA-869A-E2EC69F56252}"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494430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D521155-9F4D-477B-AFC0-6F78E3282A9F}"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554161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C61180-5010-4C28-831B-11DA910119EC}"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C61180-5010-4C28-831B-11DA910119EC}" type="datetimeFigureOut">
              <a:rPr lang="en-US" smtClean="0"/>
              <a:pPr/>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C61180-5010-4C28-831B-11DA910119EC}" type="datetimeFigureOut">
              <a:rPr lang="en-US" smtClean="0"/>
              <a:pPr/>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61180-5010-4C28-831B-11DA910119EC}" type="datetimeFigureOut">
              <a:rPr lang="en-US" smtClean="0"/>
              <a:pPr/>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61180-5010-4C28-831B-11DA910119EC}" type="datetimeFigureOut">
              <a:rPr lang="en-US" smtClean="0"/>
              <a:pPr/>
              <a:t>9/27/2021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CB1FE-BFFF-4162-96A9-47AC7DF874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2211843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s-E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s-E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39938019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8ZYMrcHm91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compuphase.com/software_termite.htm" TargetMode="Externa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6" name="Rectangle 5"/>
          <p:cNvSpPr/>
          <p:nvPr/>
        </p:nvSpPr>
        <p:spPr>
          <a:xfrm>
            <a:off x="1530927" y="713081"/>
            <a:ext cx="6788461" cy="107721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Introduction to Digital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EGR 226</a:t>
            </a:r>
          </a:p>
        </p:txBody>
      </p:sp>
      <p:pic>
        <p:nvPicPr>
          <p:cNvPr id="4" name="Picture 8" descr="https://www.gvsu.edu/cms4/asset/94807988-C47A-2A7B-05628C365AC3C2FA/markleft_2c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15" y="372672"/>
            <a:ext cx="1820934" cy="535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600" y="5105400"/>
            <a:ext cx="1511183"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66FF6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Lecture_6</a:t>
            </a:r>
          </a:p>
        </p:txBody>
      </p:sp>
      <p:pic>
        <p:nvPicPr>
          <p:cNvPr id="1030"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4799" y="2073814"/>
            <a:ext cx="4380715" cy="246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218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Example I2C System</a:t>
            </a:r>
          </a:p>
        </p:txBody>
      </p:sp>
      <p:sp>
        <p:nvSpPr>
          <p:cNvPr id="10" name="Rectangle 9"/>
          <p:cNvSpPr/>
          <p:nvPr/>
        </p:nvSpPr>
        <p:spPr>
          <a:xfrm>
            <a:off x="-6806" y="6570046"/>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1026" name="Picture 2" descr="Image result for I2c IMAGE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70907"/>
            <a:ext cx="711075" cy="6867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00400" y="1981200"/>
            <a:ext cx="5791200" cy="378565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Features:</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Only two bus lines: serial data line (SDA) and a serial clock line (SCL)</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Each device is software addressable by a unique address</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 master device (usually MCU) controls the bus and talks to slave devices</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Serial, 8-bit oriented, bi-directional data transfers at rates up to 100 </a:t>
            </a:r>
            <a:r>
              <a:rPr kumimoji="0" lang="en-US" sz="2000" b="1" i="0" u="none" strike="noStrike" kern="0" cap="none" spc="0" normalizeH="0" baseline="0" noProof="0" dirty="0" err="1">
                <a:ln>
                  <a:noFill/>
                </a:ln>
                <a:solidFill>
                  <a:srgbClr val="00FF00"/>
                </a:solidFill>
                <a:effectLst/>
                <a:uLnTx/>
                <a:uFillTx/>
                <a:latin typeface="Times New Roman" panose="02020603050405020304" pitchFamily="18" charset="0"/>
                <a:cs typeface="Times New Roman" panose="02020603050405020304" pitchFamily="18" charset="0"/>
              </a:rPr>
              <a:t>kbit</a:t>
            </a: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/s, 400 </a:t>
            </a:r>
            <a:r>
              <a:rPr kumimoji="0" lang="en-US" sz="2000" b="1" i="0" u="none" strike="noStrike" kern="0" cap="none" spc="0" normalizeH="0" baseline="0" noProof="0" dirty="0" err="1">
                <a:ln>
                  <a:noFill/>
                </a:ln>
                <a:solidFill>
                  <a:srgbClr val="00FF00"/>
                </a:solidFill>
                <a:effectLst/>
                <a:uLnTx/>
                <a:uFillTx/>
                <a:latin typeface="Times New Roman" panose="02020603050405020304" pitchFamily="18" charset="0"/>
                <a:cs typeface="Times New Roman" panose="02020603050405020304" pitchFamily="18" charset="0"/>
              </a:rPr>
              <a:t>kbit</a:t>
            </a: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/s, or 5 Mbit/s</a:t>
            </a: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 large number of ICs can be connected to the same bus</a:t>
            </a:r>
          </a:p>
        </p:txBody>
      </p:sp>
      <p:sp>
        <p:nvSpPr>
          <p:cNvPr id="8" name="Rectangle 7"/>
          <p:cNvSpPr/>
          <p:nvPr/>
        </p:nvSpPr>
        <p:spPr>
          <a:xfrm>
            <a:off x="2514600" y="947173"/>
            <a:ext cx="167640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CCFF"/>
                </a:solidFill>
                <a:effectLst/>
                <a:uLnTx/>
                <a:uFillTx/>
                <a:latin typeface="Times New Roman" panose="02020603050405020304" pitchFamily="18" charset="0"/>
                <a:cs typeface="Times New Roman" panose="02020603050405020304" pitchFamily="18" charset="0"/>
              </a:rPr>
              <a:t>TV set</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671782" y="2442449"/>
            <a:ext cx="6043345" cy="178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287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Benefits of I2C</a:t>
            </a:r>
          </a:p>
        </p:txBody>
      </p:sp>
      <p:sp>
        <p:nvSpPr>
          <p:cNvPr id="10" name="Rectangle 9"/>
          <p:cNvSpPr/>
          <p:nvPr/>
        </p:nvSpPr>
        <p:spPr>
          <a:xfrm>
            <a:off x="-6806" y="6570046"/>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1026" name="Picture 2" descr="Image result for I2c IMAGE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70907"/>
            <a:ext cx="711075" cy="68672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28600" y="2684649"/>
            <a:ext cx="8839200" cy="3693319"/>
          </a:xfrm>
          <a:prstGeom prst="rect">
            <a:avLst/>
          </a:prstGeom>
        </p:spPr>
        <p:txBody>
          <a:bodyPr wrap="square">
            <a:spAutoFit/>
          </a:bodyPr>
          <a:lstStyle/>
          <a:p>
            <a:pPr marL="342900" indent="-342900" eaLnBrk="0" fontAlgn="base" hangingPunct="0">
              <a:spcBef>
                <a:spcPct val="0"/>
              </a:spcBef>
              <a:spcAft>
                <a:spcPct val="0"/>
              </a:spcAft>
              <a:buFont typeface="Wingdings" panose="05000000000000000000" pitchFamily="2" charset="2"/>
              <a:buChar char="Ø"/>
            </a:pPr>
            <a:r>
              <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Simple 2-wire bus minimizes interconnections so ICs have fewer pins, fewer PCB tracks, smaller and less expensive PCBs</a:t>
            </a:r>
          </a:p>
          <a:p>
            <a:pPr marL="342900" indent="-342900" eaLnBrk="0" fontAlgn="base" hangingPunct="0">
              <a:spcBef>
                <a:spcPct val="0"/>
              </a:spcBef>
              <a:spcAft>
                <a:spcPct val="0"/>
              </a:spcAft>
              <a:buFont typeface="Wingdings" panose="05000000000000000000" pitchFamily="2" charset="2"/>
              <a:buChar char="Ø"/>
            </a:pPr>
            <a:endPar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Integrated I2C-bus protocol eliminates the need for address decoders and ‘glue logic’</a:t>
            </a:r>
          </a:p>
          <a:p>
            <a:pPr marL="342900" indent="-342900" eaLnBrk="0" fontAlgn="base" hangingPunct="0">
              <a:spcBef>
                <a:spcPct val="0"/>
              </a:spcBef>
              <a:spcAft>
                <a:spcPct val="0"/>
              </a:spcAft>
              <a:buFont typeface="Wingdings" panose="05000000000000000000" pitchFamily="2" charset="2"/>
              <a:buChar char="Ø"/>
            </a:pPr>
            <a:endPar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I2C-bus compatible ICs are widely available</a:t>
            </a:r>
          </a:p>
          <a:p>
            <a:pPr marL="342900" indent="-342900" eaLnBrk="0" fontAlgn="base" hangingPunct="0">
              <a:spcBef>
                <a:spcPct val="0"/>
              </a:spcBef>
              <a:spcAft>
                <a:spcPct val="0"/>
              </a:spcAft>
              <a:buFont typeface="Wingdings" panose="05000000000000000000" pitchFamily="2" charset="2"/>
              <a:buChar char="Ø"/>
            </a:pPr>
            <a:endPar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Easy to add new features to equipment, simply unclip the outdated IC from the bus and clip on its successor</a:t>
            </a:r>
          </a:p>
          <a:p>
            <a:pPr marL="342900" indent="-342900" eaLnBrk="0" fontAlgn="base" hangingPunct="0">
              <a:spcBef>
                <a:spcPct val="0"/>
              </a:spcBef>
              <a:spcAft>
                <a:spcPct val="0"/>
              </a:spcAft>
              <a:buFont typeface="Wingdings" panose="05000000000000000000" pitchFamily="2" charset="2"/>
              <a:buChar char="Ø"/>
            </a:pPr>
            <a:endPar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Multi-master capability of the I2C-bus allows rapid testing and alignment of end-user equipment via external connections  </a:t>
            </a:r>
          </a:p>
          <a:p>
            <a:pPr eaLnBrk="0" fontAlgn="base" hangingPunct="0">
              <a:spcBef>
                <a:spcPct val="0"/>
              </a:spcBef>
              <a:spcAft>
                <a:spcPct val="0"/>
              </a:spcAft>
            </a:pPr>
            <a:r>
              <a:rPr lang="en-US"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(design for testability) </a:t>
            </a:r>
          </a:p>
        </p:txBody>
      </p:sp>
      <p:pic>
        <p:nvPicPr>
          <p:cNvPr id="13" name="Picture 2"/>
          <p:cNvPicPr>
            <a:picLocks noChangeAspect="1" noChangeArrowheads="1"/>
          </p:cNvPicPr>
          <p:nvPr/>
        </p:nvPicPr>
        <p:blipFill>
          <a:blip r:embed="rId4">
            <a:duotone>
              <a:prstClr val="black"/>
              <a:srgbClr val="FFFFCC">
                <a:tint val="45000"/>
                <a:satMod val="400000"/>
              </a:srgbClr>
            </a:duotone>
            <a:extLst>
              <a:ext uri="{28A0092B-C50C-407E-A947-70E740481C1C}">
                <a14:useLocalDpi xmlns:a14="http://schemas.microsoft.com/office/drawing/2010/main" val="0"/>
              </a:ext>
            </a:extLst>
          </a:blip>
          <a:srcRect/>
          <a:stretch>
            <a:fillRect/>
          </a:stretch>
        </p:blipFill>
        <p:spPr bwMode="auto">
          <a:xfrm>
            <a:off x="1735949" y="606302"/>
            <a:ext cx="5824502" cy="2078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2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341242"/>
            <a:ext cx="6553200" cy="390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I2C Bus Protocol</a:t>
            </a:r>
          </a:p>
        </p:txBody>
      </p:sp>
      <p:sp>
        <p:nvSpPr>
          <p:cNvPr id="10" name="Rectangle 9"/>
          <p:cNvSpPr/>
          <p:nvPr/>
        </p:nvSpPr>
        <p:spPr>
          <a:xfrm>
            <a:off x="-6806" y="6570046"/>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1026" name="Picture 2" descr="Image result for I2c IMAGE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7200" y="70907"/>
            <a:ext cx="711075" cy="6867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8575" y="786205"/>
            <a:ext cx="8908594" cy="224676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The master and slave cannot drive a signal on the bus, only pull the signal down </a:t>
            </a:r>
            <a:r>
              <a:rPr kumimoji="0" lang="en-US" sz="2000" b="1" i="1"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to 0V for logic 0 </a:t>
            </a: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and do nothing for a logic 1 during  the clock interval</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High R will limit current, but, combined with C will create longer rise time</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Typical value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2-10K</a:t>
            </a:r>
          </a:p>
        </p:txBody>
      </p:sp>
    </p:spTree>
    <p:extLst>
      <p:ext uri="{BB962C8B-B14F-4D97-AF65-F5344CB8AC3E}">
        <p14:creationId xmlns:p14="http://schemas.microsoft.com/office/powerpoint/2010/main" val="293773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6750" y="73139"/>
            <a:ext cx="7886700" cy="38406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defTabSz="914400" fontAlgn="base">
              <a:spcAft>
                <a:spcPct val="0"/>
              </a:spcAft>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I2c transaction</a:t>
            </a:r>
          </a:p>
        </p:txBody>
      </p:sp>
      <p:pic>
        <p:nvPicPr>
          <p:cNvPr id="7" name="Picture 6" descr="figure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838200"/>
            <a:ext cx="8172450" cy="5382260"/>
          </a:xfrm>
          <a:prstGeom prst="rect">
            <a:avLst/>
          </a:prstGeom>
        </p:spPr>
      </p:pic>
    </p:spTree>
    <p:extLst>
      <p:ext uri="{BB962C8B-B14F-4D97-AF65-F5344CB8AC3E}">
        <p14:creationId xmlns:p14="http://schemas.microsoft.com/office/powerpoint/2010/main" val="213744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I2C Bus Protocol</a:t>
            </a:r>
          </a:p>
        </p:txBody>
      </p:sp>
      <p:sp>
        <p:nvSpPr>
          <p:cNvPr id="10" name="Rectangle 9"/>
          <p:cNvSpPr/>
          <p:nvPr/>
        </p:nvSpPr>
        <p:spPr>
          <a:xfrm>
            <a:off x="-6806" y="6570046"/>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1026" name="Picture 2" descr="Image result for I2c IMAGE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70907"/>
            <a:ext cx="711075" cy="68672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93173" y="599282"/>
            <a:ext cx="8704627" cy="5211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The master is initially in master transmit mode</a:t>
            </a:r>
          </a:p>
          <a:p>
            <a:pPr marL="400050" lvl="1" indent="0">
              <a:buNone/>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it sends a start bit (SDA pulled low, then SCL)</a:t>
            </a:r>
          </a:p>
          <a:p>
            <a:pPr marL="400050" lvl="1" indent="0">
              <a:buNone/>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followed by the 7-bit address of the slave</a:t>
            </a:r>
          </a:p>
          <a:p>
            <a:pPr marL="400050" lvl="1" indent="0">
              <a:buNone/>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followed by a single bit representing a write(0) to or read(1) from the slave.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b="1" dirty="0">
              <a:solidFill>
                <a:srgbClr val="00FF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If the slave exists at that address on the bus then it will respond with an ACK bit (active low).</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The master then continues in either transmit or receive mode (according to the read/write bit sent with the slave address), and the slave continues in a complementary mode (receive or transmit).</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46" y="2426875"/>
            <a:ext cx="8689695" cy="155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256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0"/>
            <a:ext cx="8229600" cy="685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dirty="0"/>
              <a:t>I</a:t>
            </a:r>
            <a:r>
              <a:rPr lang="en-US" baseline="30000" dirty="0"/>
              <a:t>2</a:t>
            </a:r>
            <a:r>
              <a:rPr lang="en-US" dirty="0"/>
              <a:t>C Bus Protocol</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893322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04799" y="762000"/>
            <a:ext cx="8704627" cy="5570756"/>
          </a:xfrm>
          <a:prstGeom prst="rect">
            <a:avLst/>
          </a:prstGeom>
        </p:spPr>
        <p:txBody>
          <a:bodyPr wrap="square">
            <a:spAutoFit/>
          </a:bodyPr>
          <a:lstStyle/>
          <a:p>
            <a:pPr>
              <a:spcAft>
                <a:spcPts val="600"/>
              </a:spcAft>
            </a:pPr>
            <a:r>
              <a:rPr lang="en-US" sz="2400" dirty="0"/>
              <a:t>The address and the data bytes are sent most significant bit first.</a:t>
            </a:r>
          </a:p>
          <a:p>
            <a:pPr>
              <a:spcAft>
                <a:spcPts val="600"/>
              </a:spcAft>
            </a:pPr>
            <a:r>
              <a:rPr lang="en-US" sz="2400" dirty="0"/>
              <a:t>A stop bit is indicated by a low-to-high transition of SDA with SCL high.</a:t>
            </a:r>
          </a:p>
          <a:p>
            <a:endParaRPr lang="en-US" sz="2400" dirty="0"/>
          </a:p>
          <a:p>
            <a:endParaRPr lang="en-US" sz="2400" dirty="0"/>
          </a:p>
          <a:p>
            <a:endParaRPr lang="en-US" sz="2400" dirty="0"/>
          </a:p>
          <a:p>
            <a:endParaRPr lang="en-US" sz="2400" dirty="0"/>
          </a:p>
          <a:p>
            <a:endParaRPr lang="en-US" sz="2400" dirty="0"/>
          </a:p>
          <a:p>
            <a:pPr>
              <a:spcAft>
                <a:spcPts val="600"/>
              </a:spcAft>
            </a:pPr>
            <a:r>
              <a:rPr lang="en-US" sz="2400" dirty="0"/>
              <a:t>All other transitions of SDA take place with SCL low, then SCL is pulsed (released to be pulled up) after transitions are stable.</a:t>
            </a:r>
          </a:p>
          <a:p>
            <a:pPr>
              <a:spcAft>
                <a:spcPts val="600"/>
              </a:spcAft>
            </a:pPr>
            <a:r>
              <a:rPr lang="en-US" sz="2400" dirty="0"/>
              <a:t>If the master wishes to write to the slave then it sends a byte while looking for the slave to send an ACK bit,</a:t>
            </a:r>
          </a:p>
          <a:p>
            <a:pPr>
              <a:spcAft>
                <a:spcPts val="600"/>
              </a:spcAft>
            </a:pPr>
            <a:r>
              <a:rPr lang="en-US" sz="2400" dirty="0"/>
              <a:t>then sends another byte and looks for another ACK or sends the STOP signal. </a:t>
            </a:r>
          </a:p>
        </p:txBody>
      </p:sp>
    </p:spTree>
    <p:extLst>
      <p:ext uri="{BB962C8B-B14F-4D97-AF65-F5344CB8AC3E}">
        <p14:creationId xmlns:p14="http://schemas.microsoft.com/office/powerpoint/2010/main" val="421542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0"/>
            <a:ext cx="8229600" cy="685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dirty="0"/>
              <a:t>I</a:t>
            </a:r>
            <a:r>
              <a:rPr lang="en-US" baseline="30000" dirty="0"/>
              <a:t>2</a:t>
            </a:r>
            <a:r>
              <a:rPr lang="en-US" dirty="0"/>
              <a:t>C Bus Protocol</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362200"/>
            <a:ext cx="893322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599" y="762000"/>
            <a:ext cx="8780827" cy="5878532"/>
          </a:xfrm>
          <a:prstGeom prst="rect">
            <a:avLst/>
          </a:prstGeom>
        </p:spPr>
        <p:txBody>
          <a:bodyPr wrap="square">
            <a:spAutoFit/>
          </a:bodyPr>
          <a:lstStyle/>
          <a:p>
            <a:pPr>
              <a:spcAft>
                <a:spcPts val="600"/>
              </a:spcAft>
            </a:pPr>
            <a:r>
              <a:rPr lang="en-US" sz="2400" dirty="0"/>
              <a:t>If the master wishes to read from the slave (bit R/W=1), </a:t>
            </a:r>
          </a:p>
          <a:p>
            <a:pPr>
              <a:spcAft>
                <a:spcPts val="600"/>
              </a:spcAft>
            </a:pPr>
            <a:r>
              <a:rPr lang="en-US" sz="2400" dirty="0"/>
              <a:t>	then it looks for a byte on SDA from the slave,</a:t>
            </a:r>
          </a:p>
          <a:p>
            <a:pPr>
              <a:spcAft>
                <a:spcPts val="600"/>
              </a:spcAft>
            </a:pPr>
            <a:r>
              <a:rPr lang="en-US" sz="2400" dirty="0"/>
              <a:t>	and sends an ACK to the slave when it is received.</a:t>
            </a:r>
          </a:p>
          <a:p>
            <a:pPr>
              <a:spcAft>
                <a:spcPts val="600"/>
              </a:spcAft>
            </a:pPr>
            <a:endParaRPr lang="en-US" sz="2400" dirty="0"/>
          </a:p>
          <a:p>
            <a:pPr>
              <a:spcAft>
                <a:spcPts val="600"/>
              </a:spcAft>
            </a:pPr>
            <a:endParaRPr lang="en-US" sz="2400" dirty="0"/>
          </a:p>
          <a:p>
            <a:endParaRPr lang="en-US" sz="2400" dirty="0"/>
          </a:p>
          <a:p>
            <a:endParaRPr lang="en-US" sz="2400" dirty="0"/>
          </a:p>
          <a:p>
            <a:endParaRPr lang="en-US" sz="2400" dirty="0"/>
          </a:p>
          <a:p>
            <a:pPr>
              <a:spcAft>
                <a:spcPts val="600"/>
              </a:spcAft>
            </a:pPr>
            <a:r>
              <a:rPr lang="en-US" sz="2400" dirty="0"/>
              <a:t>When the master sends an ACK bit, the slave sends another byte.</a:t>
            </a:r>
          </a:p>
          <a:p>
            <a:pPr>
              <a:spcAft>
                <a:spcPts val="600"/>
              </a:spcAft>
            </a:pPr>
            <a:r>
              <a:rPr lang="en-US" sz="2400" dirty="0"/>
              <a:t>When the master has received the last desired byte, it sends no ACK. </a:t>
            </a:r>
          </a:p>
          <a:p>
            <a:pPr>
              <a:spcAft>
                <a:spcPts val="600"/>
              </a:spcAft>
            </a:pPr>
            <a:r>
              <a:rPr lang="en-US" sz="2400" dirty="0"/>
              <a:t>The master then either ends transmission with a STOP bit, or it may send another START bit</a:t>
            </a:r>
          </a:p>
          <a:p>
            <a:pPr>
              <a:spcAft>
                <a:spcPts val="600"/>
              </a:spcAft>
            </a:pPr>
            <a:r>
              <a:rPr lang="en-US" sz="2400" dirty="0"/>
              <a:t>if it wishes to retain control of the bus for another transfer (a "combined message").</a:t>
            </a:r>
          </a:p>
        </p:txBody>
      </p:sp>
    </p:spTree>
    <p:extLst>
      <p:ext uri="{BB962C8B-B14F-4D97-AF65-F5344CB8AC3E}">
        <p14:creationId xmlns:p14="http://schemas.microsoft.com/office/powerpoint/2010/main" val="366488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1"/>
            <a:ext cx="9067800" cy="75831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t>I</a:t>
            </a:r>
            <a:r>
              <a:rPr lang="en-US" sz="3600" baseline="30000" dirty="0"/>
              <a:t>2</a:t>
            </a:r>
            <a:r>
              <a:rPr lang="en-US" sz="3600" dirty="0"/>
              <a:t>C Protocol</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8010525" cy="520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I2C  Protocol</a:t>
            </a:r>
          </a:p>
        </p:txBody>
      </p:sp>
    </p:spTree>
    <p:extLst>
      <p:ext uri="{BB962C8B-B14F-4D97-AF65-F5344CB8AC3E}">
        <p14:creationId xmlns:p14="http://schemas.microsoft.com/office/powerpoint/2010/main" val="274496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1"/>
            <a:ext cx="9067800" cy="75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lvl1pPr algn="ctr" fontAlgn="base">
              <a:lnSpc>
                <a:spcPct val="90000"/>
              </a:lnSpc>
              <a:spcBef>
                <a:spcPct val="0"/>
              </a:spcBef>
              <a:spcAft>
                <a:spcPct val="0"/>
              </a:spcAft>
              <a:buNone/>
              <a:defRPr sz="2800" b="1">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defRPr>
            </a:lvl1pPr>
          </a:lstStyle>
          <a:p>
            <a:r>
              <a:rPr lang="en-US" dirty="0"/>
              <a:t>I2C Protocol – The Acknowledge</a:t>
            </a:r>
          </a:p>
        </p:txBody>
      </p:sp>
      <p:sp>
        <p:nvSpPr>
          <p:cNvPr id="3" name="Rectangle 2"/>
          <p:cNvSpPr/>
          <p:nvPr/>
        </p:nvSpPr>
        <p:spPr>
          <a:xfrm>
            <a:off x="228600" y="685800"/>
            <a:ext cx="8839200" cy="5970865"/>
          </a:xfrm>
          <a:prstGeom prst="rect">
            <a:avLst/>
          </a:prstGeom>
        </p:spPr>
        <p:txBody>
          <a:bodyPr wrap="square">
            <a:spAutoFit/>
          </a:bodyPr>
          <a:lstStyle/>
          <a:p>
            <a:pPr>
              <a:spcAft>
                <a:spcPts val="600"/>
              </a:spcAft>
            </a:pPr>
            <a:r>
              <a:rPr lang="en-US" sz="2000" b="1" dirty="0">
                <a:solidFill>
                  <a:srgbClr val="00FF00"/>
                </a:solidFill>
                <a:latin typeface="Times New Roman" panose="02020603050405020304" pitchFamily="18" charset="0"/>
                <a:cs typeface="Times New Roman" panose="02020603050405020304" pitchFamily="18" charset="0"/>
              </a:rPr>
              <a:t>The master generates all clock pulses, including the acknowledge ninth clock pulse.</a:t>
            </a:r>
          </a:p>
          <a:p>
            <a:pPr>
              <a:spcAft>
                <a:spcPts val="600"/>
              </a:spcAft>
            </a:pPr>
            <a:r>
              <a:rPr lang="en-US" sz="2000" b="1" dirty="0">
                <a:solidFill>
                  <a:srgbClr val="00FF00"/>
                </a:solidFill>
                <a:latin typeface="Times New Roman" panose="02020603050405020304" pitchFamily="18" charset="0"/>
                <a:cs typeface="Times New Roman" panose="02020603050405020304" pitchFamily="18" charset="0"/>
              </a:rPr>
              <a:t>The acknowledge bit allows the receiver to signal the transmitter that the byte was successfully received and another byte may be sent.</a:t>
            </a:r>
          </a:p>
          <a:p>
            <a:pPr>
              <a:spcAft>
                <a:spcPts val="600"/>
              </a:spcAft>
            </a:pPr>
            <a:endParaRPr lang="en-US" sz="2200" dirty="0"/>
          </a:p>
          <a:p>
            <a:pPr>
              <a:spcAft>
                <a:spcPts val="600"/>
              </a:spcAft>
            </a:pPr>
            <a:endParaRPr lang="en-US" sz="2200" dirty="0"/>
          </a:p>
          <a:p>
            <a:pPr>
              <a:spcAft>
                <a:spcPts val="600"/>
              </a:spcAft>
            </a:pPr>
            <a:endParaRPr lang="en-US" sz="2200" dirty="0"/>
          </a:p>
          <a:p>
            <a:pPr>
              <a:spcAft>
                <a:spcPts val="600"/>
              </a:spcAft>
            </a:pPr>
            <a:endParaRPr lang="en-US" sz="2200" dirty="0"/>
          </a:p>
          <a:p>
            <a:pPr>
              <a:spcAft>
                <a:spcPts val="600"/>
              </a:spcAft>
            </a:pPr>
            <a:endParaRPr lang="en-US" sz="2200" dirty="0"/>
          </a:p>
          <a:p>
            <a:pPr marL="342900" indent="-342900">
              <a:spcAft>
                <a:spcPts val="600"/>
              </a:spcAft>
              <a:buFont typeface="Wingdings" panose="05000000000000000000" pitchFamily="2" charset="2"/>
              <a:buChar char="Ø"/>
            </a:pPr>
            <a:endParaRPr lang="en-US" sz="2000" b="1" i="1" dirty="0">
              <a:solidFill>
                <a:srgbClr val="FFFF00"/>
              </a:solidFill>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en-US" sz="2000" b="1" i="1" dirty="0">
                <a:solidFill>
                  <a:srgbClr val="FFFF00"/>
                </a:solidFill>
                <a:latin typeface="Times New Roman" panose="02020603050405020304" pitchFamily="18" charset="0"/>
                <a:cs typeface="Times New Roman" panose="02020603050405020304" pitchFamily="18" charset="0"/>
              </a:rPr>
              <a:t>The transmitter releases the SDA line during the acknowledge clock pulse so the receiver can pull the SDA line LOW</a:t>
            </a:r>
          </a:p>
          <a:p>
            <a:pPr marL="342900" indent="-342900">
              <a:spcAft>
                <a:spcPts val="600"/>
              </a:spcAft>
              <a:buFont typeface="Wingdings" panose="05000000000000000000" pitchFamily="2" charset="2"/>
              <a:buChar char="Ø"/>
            </a:pPr>
            <a:r>
              <a:rPr lang="en-US" sz="2000" b="1" i="1" dirty="0">
                <a:solidFill>
                  <a:srgbClr val="FFFF00"/>
                </a:solidFill>
                <a:latin typeface="Times New Roman" panose="02020603050405020304" pitchFamily="18" charset="0"/>
                <a:cs typeface="Times New Roman" panose="02020603050405020304" pitchFamily="18" charset="0"/>
              </a:rPr>
              <a:t>When SDA remains HIGH during this ninth clock pulse, this is defined as the Not Acknowledge signal.</a:t>
            </a:r>
          </a:p>
          <a:p>
            <a:pPr marL="342900" indent="-342900">
              <a:spcAft>
                <a:spcPts val="600"/>
              </a:spcAft>
              <a:buFont typeface="Wingdings" panose="05000000000000000000" pitchFamily="2" charset="2"/>
              <a:buChar char="Ø"/>
            </a:pPr>
            <a:r>
              <a:rPr lang="en-US" sz="2000" b="1" i="1" dirty="0">
                <a:solidFill>
                  <a:srgbClr val="FFFF00"/>
                </a:solidFill>
                <a:latin typeface="Times New Roman" panose="02020603050405020304" pitchFamily="18" charset="0"/>
                <a:cs typeface="Times New Roman" panose="02020603050405020304" pitchFamily="18" charset="0"/>
              </a:rPr>
              <a:t>The master can then generate either a STOP condition to abort the transfer, or a repeated START condition to start a new transfer</a:t>
            </a:r>
            <a:r>
              <a:rPr lang="en-US" sz="2200" dirty="0"/>
              <a:t>.</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872" b="59007"/>
          <a:stretch/>
        </p:blipFill>
        <p:spPr bwMode="auto">
          <a:xfrm>
            <a:off x="228600" y="2244211"/>
            <a:ext cx="8772525" cy="1946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22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951" y="685800"/>
            <a:ext cx="8839200" cy="5872608"/>
          </a:xfrm>
        </p:spPr>
        <p:txBody>
          <a:bodyPr>
            <a:normAutofit/>
          </a:bodyPr>
          <a:lstStyle/>
          <a:p>
            <a:pPr marL="0" indent="0">
              <a:spcBef>
                <a:spcPts val="0"/>
              </a:spcBef>
              <a:spcAft>
                <a:spcPts val="400"/>
              </a:spcAft>
              <a:buNone/>
            </a:pPr>
            <a:r>
              <a:rPr lang="en-US" sz="2000" b="1" dirty="0">
                <a:solidFill>
                  <a:srgbClr val="00FF00"/>
                </a:solidFill>
                <a:latin typeface="Times New Roman" panose="02020603050405020304" pitchFamily="18" charset="0"/>
                <a:cs typeface="Times New Roman" panose="02020603050405020304" pitchFamily="18" charset="0"/>
              </a:rPr>
              <a:t>I</a:t>
            </a:r>
            <a:r>
              <a:rPr lang="en-US" sz="2000" b="1" baseline="30000" dirty="0">
                <a:solidFill>
                  <a:srgbClr val="00FF00"/>
                </a:solidFill>
                <a:latin typeface="Times New Roman" panose="02020603050405020304" pitchFamily="18" charset="0"/>
                <a:cs typeface="Times New Roman" panose="02020603050405020304" pitchFamily="18" charset="0"/>
              </a:rPr>
              <a:t>2</a:t>
            </a:r>
            <a:r>
              <a:rPr lang="en-US" sz="2000" b="1" dirty="0">
                <a:solidFill>
                  <a:srgbClr val="00FF00"/>
                </a:solidFill>
                <a:latin typeface="Times New Roman" panose="02020603050405020304" pitchFamily="18" charset="0"/>
                <a:cs typeface="Times New Roman" panose="02020603050405020304" pitchFamily="18" charset="0"/>
              </a:rPr>
              <a:t>C can send and receive multiple bytes inside single packet.</a:t>
            </a:r>
          </a:p>
          <a:p>
            <a:pPr marL="0" indent="0">
              <a:spcBef>
                <a:spcPts val="0"/>
              </a:spcBef>
              <a:spcAft>
                <a:spcPts val="400"/>
              </a:spcAft>
              <a:buNone/>
            </a:pPr>
            <a:r>
              <a:rPr lang="en-US" sz="2000" b="1" dirty="0">
                <a:solidFill>
                  <a:srgbClr val="00FF00"/>
                </a:solidFill>
                <a:latin typeface="Times New Roman" panose="02020603050405020304" pitchFamily="18" charset="0"/>
                <a:cs typeface="Times New Roman" panose="02020603050405020304" pitchFamily="18" charset="0"/>
              </a:rPr>
              <a:t>This is handy for instance to write or read memory.</a:t>
            </a:r>
          </a:p>
          <a:p>
            <a:pPr marL="0" indent="0">
              <a:spcBef>
                <a:spcPts val="0"/>
              </a:spcBef>
              <a:spcAft>
                <a:spcPts val="400"/>
              </a:spcAft>
              <a:buNone/>
            </a:pPr>
            <a:r>
              <a:rPr lang="en-US" sz="2000" b="1" dirty="0">
                <a:solidFill>
                  <a:srgbClr val="FFFF00"/>
                </a:solidFill>
                <a:latin typeface="Times New Roman" panose="02020603050405020304" pitchFamily="18" charset="0"/>
                <a:cs typeface="Times New Roman" panose="02020603050405020304" pitchFamily="18" charset="0"/>
              </a:rPr>
              <a:t>e.g., read 3 bytes from EEPROM memory address 0x0F, EEPROM slave address is 0×1111000.</a:t>
            </a:r>
          </a:p>
          <a:p>
            <a:pPr marL="0" indent="0">
              <a:spcBef>
                <a:spcPts val="0"/>
              </a:spcBef>
              <a:spcAft>
                <a:spcPts val="400"/>
              </a:spcAft>
              <a:buNone/>
            </a:pPr>
            <a:endParaRPr lang="en-US" sz="2400" dirty="0"/>
          </a:p>
          <a:p>
            <a:pPr marL="0" indent="0">
              <a:spcBef>
                <a:spcPts val="0"/>
              </a:spcBef>
              <a:spcAft>
                <a:spcPts val="400"/>
              </a:spcAft>
              <a:buNone/>
            </a:pPr>
            <a:endParaRPr lang="en-US" sz="2400" dirty="0"/>
          </a:p>
          <a:p>
            <a:pPr marL="0" indent="0">
              <a:spcBef>
                <a:spcPts val="0"/>
              </a:spcBef>
              <a:spcAft>
                <a:spcPts val="400"/>
              </a:spcAft>
              <a:buNone/>
            </a:pPr>
            <a:endParaRPr lang="en-US" sz="2400" dirty="0"/>
          </a:p>
          <a:p>
            <a:pPr marL="0" indent="0">
              <a:spcBef>
                <a:spcPts val="0"/>
              </a:spcBef>
              <a:spcAft>
                <a:spcPts val="400"/>
              </a:spcAft>
              <a:buNone/>
            </a:pPr>
            <a:endParaRPr lang="en-US" sz="2400" dirty="0"/>
          </a:p>
          <a:p>
            <a:pPr marL="0" indent="0">
              <a:spcBef>
                <a:spcPts val="0"/>
              </a:spcBef>
              <a:spcAft>
                <a:spcPts val="400"/>
              </a:spcAft>
              <a:buNone/>
            </a:pPr>
            <a:endParaRPr lang="en-US" sz="2400" dirty="0"/>
          </a:p>
          <a:p>
            <a:pPr marL="0" indent="0">
              <a:spcBef>
                <a:spcPts val="0"/>
              </a:spcBef>
              <a:spcAft>
                <a:spcPts val="400"/>
              </a:spcAft>
              <a:buNone/>
            </a:pPr>
            <a:endParaRPr lang="en-US" sz="2400" dirty="0"/>
          </a:p>
          <a:p>
            <a:pPr marL="0" indent="0">
              <a:spcBef>
                <a:spcPts val="0"/>
              </a:spcBef>
              <a:spcAft>
                <a:spcPts val="400"/>
              </a:spcAft>
              <a:buNone/>
            </a:pPr>
            <a:endParaRPr lang="en-US" sz="2400" dirty="0"/>
          </a:p>
          <a:p>
            <a:pPr marL="0" indent="0">
              <a:spcBef>
                <a:spcPts val="0"/>
              </a:spcBef>
              <a:spcAft>
                <a:spcPts val="400"/>
              </a:spcAft>
              <a:buNone/>
            </a:pPr>
            <a:r>
              <a:rPr lang="en-US" sz="2000" b="1" dirty="0">
                <a:solidFill>
                  <a:srgbClr val="00FF00"/>
                </a:solidFill>
                <a:latin typeface="Times New Roman" panose="02020603050405020304" pitchFamily="18" charset="0"/>
                <a:cs typeface="Times New Roman" panose="02020603050405020304" pitchFamily="18" charset="0"/>
              </a:rPr>
              <a:t>First the Master has to write in order to select initial memory address.</a:t>
            </a:r>
          </a:p>
          <a:p>
            <a:pPr marL="0" indent="0">
              <a:spcBef>
                <a:spcPts val="0"/>
              </a:spcBef>
              <a:spcAft>
                <a:spcPts val="400"/>
              </a:spcAft>
              <a:buNone/>
            </a:pPr>
            <a:r>
              <a:rPr lang="en-US" sz="2000" b="1" dirty="0">
                <a:solidFill>
                  <a:srgbClr val="00FF00"/>
                </a:solidFill>
                <a:latin typeface="Times New Roman" panose="02020603050405020304" pitchFamily="18" charset="0"/>
                <a:cs typeface="Times New Roman" panose="02020603050405020304" pitchFamily="18" charset="0"/>
              </a:rPr>
              <a:t>Then send start signal again in order to initiate Master read mode.</a:t>
            </a:r>
          </a:p>
          <a:p>
            <a:pPr marL="0" indent="0">
              <a:spcBef>
                <a:spcPts val="0"/>
              </a:spcBef>
              <a:spcAft>
                <a:spcPts val="400"/>
              </a:spcAft>
              <a:buNone/>
            </a:pPr>
            <a:r>
              <a:rPr lang="en-US" sz="2000" b="1" dirty="0">
                <a:solidFill>
                  <a:srgbClr val="00FF00"/>
                </a:solidFill>
                <a:latin typeface="Times New Roman" panose="02020603050405020304" pitchFamily="18" charset="0"/>
                <a:cs typeface="Times New Roman" panose="02020603050405020304" pitchFamily="18" charset="0"/>
              </a:rPr>
              <a:t>Then after reading all bytes, it frees line by sending a STOP signal</a:t>
            </a:r>
            <a:r>
              <a:rPr lang="en-US" sz="2400" dirty="0"/>
              <a:t>.</a:t>
            </a:r>
          </a:p>
          <a:p>
            <a:pPr marL="0" indent="0">
              <a:buNone/>
            </a:pPr>
            <a:endParaRPr lang="en-US" sz="2400" dirty="0"/>
          </a:p>
          <a:p>
            <a:pPr marL="0" indent="0">
              <a:buNone/>
            </a:pPr>
            <a:endParaRPr lang="en-US" sz="2400" dirty="0"/>
          </a:p>
          <a:p>
            <a:pPr marL="0" indent="0">
              <a:buNone/>
            </a:pPr>
            <a:endParaRPr lang="en-US" dirty="0"/>
          </a:p>
          <a:p>
            <a:endParaRPr lang="en-US" sz="2400" dirty="0"/>
          </a:p>
        </p:txBody>
      </p:sp>
      <p:sp>
        <p:nvSpPr>
          <p:cNvPr id="5" name="Rectangle 2"/>
          <p:cNvSpPr txBox="1">
            <a:spLocks noChangeArrowheads="1"/>
          </p:cNvSpPr>
          <p:nvPr/>
        </p:nvSpPr>
        <p:spPr>
          <a:xfrm>
            <a:off x="609600" y="0"/>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defPPr>
              <a:defRPr lang="en-US"/>
            </a:defPPr>
            <a:lvl1pPr algn="ctr" fontAlgn="base">
              <a:lnSpc>
                <a:spcPct val="90000"/>
              </a:lnSpc>
              <a:spcBef>
                <a:spcPct val="0"/>
              </a:spcBef>
              <a:spcAft>
                <a:spcPct val="0"/>
              </a:spcAft>
              <a:buNone/>
              <a:defRPr sz="2800" b="1">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defRPr>
            </a:lvl1pPr>
          </a:lstStyle>
          <a:p>
            <a:r>
              <a:rPr lang="en-US" dirty="0"/>
              <a:t>Communications - I2C</a:t>
            </a:r>
            <a:endParaRPr lang="en-US" altLang="zh-TW"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62200"/>
            <a:ext cx="6172200" cy="2231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3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571500" y="285909"/>
            <a:ext cx="82296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dirty="0">
                <a:solidFill>
                  <a:srgbClr val="FF00FF"/>
                </a:solidFill>
                <a:latin typeface="Times New Roman" panose="02020603050405020304" pitchFamily="18" charset="0"/>
                <a:ea typeface="+mn-ea"/>
                <a:cs typeface="Times New Roman" panose="02020603050405020304" pitchFamily="18" charset="0"/>
              </a:rPr>
              <a:t>Topic for today’s lecture</a:t>
            </a:r>
          </a:p>
        </p:txBody>
      </p:sp>
      <p:sp>
        <p:nvSpPr>
          <p:cNvPr id="3" name="Content Placeholder 2"/>
          <p:cNvSpPr>
            <a:spLocks noGrp="1"/>
          </p:cNvSpPr>
          <p:nvPr>
            <p:ph idx="1"/>
          </p:nvPr>
        </p:nvSpPr>
        <p:spPr>
          <a:xfrm>
            <a:off x="762000" y="990600"/>
            <a:ext cx="7848600" cy="5364163"/>
          </a:xfrm>
        </p:spPr>
        <p:txBody>
          <a:bodyPr>
            <a:normAutofit/>
          </a:bodyPr>
          <a:lstStyle/>
          <a:p>
            <a:pPr marL="0" indent="0">
              <a:buNone/>
            </a:pPr>
            <a:r>
              <a:rPr lang="en-US" sz="2000" b="1" i="1" kern="1200" dirty="0">
                <a:solidFill>
                  <a:srgbClr val="FFFF00"/>
                </a:solidFill>
                <a:effectLst>
                  <a:outerShdw blurRad="38100" dist="38100" dir="2700000" algn="tl">
                    <a:srgbClr val="000000">
                      <a:alpha val="43137"/>
                    </a:srgbClr>
                  </a:outerShdw>
                </a:effectLst>
                <a:latin typeface="Calibri" panose="020F0502020204030204" pitchFamily="34" charset="0"/>
              </a:rPr>
              <a:t>   </a:t>
            </a: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the serial communication link between MSP432 on Launchpad and the PC</a:t>
            </a:r>
          </a:p>
          <a:p>
            <a:pPr>
              <a:spcBef>
                <a:spcPts val="0"/>
              </a:spcBef>
              <a:buFont typeface="Wingdings" panose="05000000000000000000" pitchFamily="2" charset="2"/>
              <a:buChar char="ü"/>
            </a:pPr>
            <a:endParaRPr lang="en-US" sz="20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the difference between asynchronous and synchronous communication</a:t>
            </a:r>
          </a:p>
          <a:p>
            <a:pPr>
              <a:spcBef>
                <a:spcPts val="0"/>
              </a:spcBef>
              <a:buFont typeface="Wingdings" panose="05000000000000000000" pitchFamily="2" charset="2"/>
              <a:buChar char="ü"/>
            </a:pPr>
            <a:endParaRPr lang="en-US" sz="20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describe the Inter-Integrated Circuit Bus (I2C)</a:t>
            </a:r>
          </a:p>
          <a:p>
            <a:pPr marL="800100" lvl="2" indent="0">
              <a:spcBef>
                <a:spcPts val="0"/>
              </a:spcBef>
              <a:buNone/>
            </a:pPr>
            <a:r>
              <a:rPr lang="en-US" sz="1800" b="1" i="1" dirty="0">
                <a:solidFill>
                  <a:srgbClr val="FFFF00"/>
                </a:solidFill>
                <a:latin typeface="Times New Roman" panose="02020603050405020304" pitchFamily="18" charset="0"/>
                <a:cs typeface="Times New Roman" panose="02020603050405020304" pitchFamily="18" charset="0"/>
              </a:rPr>
              <a:t>the bus architecture</a:t>
            </a:r>
          </a:p>
          <a:p>
            <a:pPr marL="800100" lvl="2" indent="0">
              <a:spcBef>
                <a:spcPts val="0"/>
              </a:spcBef>
              <a:buNone/>
            </a:pPr>
            <a:r>
              <a:rPr lang="en-US" sz="1800" b="1" i="1" dirty="0">
                <a:solidFill>
                  <a:srgbClr val="FFFF00"/>
                </a:solidFill>
                <a:latin typeface="Times New Roman" panose="02020603050405020304" pitchFamily="18" charset="0"/>
                <a:cs typeface="Times New Roman" panose="02020603050405020304" pitchFamily="18" charset="0"/>
              </a:rPr>
              <a:t>the protocol for messaging between master and slave</a:t>
            </a:r>
          </a:p>
          <a:p>
            <a:pPr marL="800100" lvl="2" indent="0">
              <a:spcBef>
                <a:spcPts val="0"/>
              </a:spcBef>
              <a:buNone/>
            </a:pPr>
            <a:endParaRPr lang="en-US" sz="1800" b="1" i="1" dirty="0">
              <a:solidFill>
                <a:srgbClr val="FF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000" b="1" i="1" dirty="0">
                <a:solidFill>
                  <a:srgbClr val="00FF00"/>
                </a:solidFill>
                <a:latin typeface="Times New Roman" panose="02020603050405020304" pitchFamily="18" charset="0"/>
                <a:cs typeface="Times New Roman" panose="02020603050405020304" pitchFamily="18" charset="0"/>
              </a:rPr>
              <a:t>write C code to implement data transfer between the MSP432 and an I2C peripheral</a:t>
            </a:r>
            <a:endParaRPr lang="en-US" sz="2000" b="1" i="1" dirty="0">
              <a:solidFill>
                <a:srgbClr val="0000FF"/>
              </a:solidFill>
              <a:latin typeface="Times New Roman" panose="02020603050405020304" pitchFamily="18" charset="0"/>
              <a:cs typeface="Times New Roman" panose="02020603050405020304" pitchFamily="18" charset="0"/>
            </a:endParaRPr>
          </a:p>
          <a:p>
            <a:pPr marL="457200" lvl="1" indent="0">
              <a:buNone/>
            </a:pPr>
            <a:endParaRPr lang="en-US" sz="2000" dirty="0"/>
          </a:p>
          <a:p>
            <a:pPr>
              <a:buNone/>
            </a:pPr>
            <a:endParaRPr lang="en-US" sz="2000" dirty="0"/>
          </a:p>
        </p:txBody>
      </p:sp>
      <p:sp>
        <p:nvSpPr>
          <p:cNvPr id="4" name="Rectangle 3"/>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749174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81522" y="2133600"/>
            <a:ext cx="3323678" cy="3810000"/>
          </a:xfrm>
        </p:spPr>
        <p:txBody>
          <a:bodyPr>
            <a:normAutofit/>
          </a:bodyPr>
          <a:lstStyle/>
          <a:p>
            <a:pPr marL="0" indent="0">
              <a:buNone/>
            </a:pPr>
            <a:r>
              <a:rPr lang="en-US" sz="2000" b="1" dirty="0">
                <a:solidFill>
                  <a:srgbClr val="00FF00"/>
                </a:solidFill>
                <a:latin typeface="Times New Roman" panose="02020603050405020304" pitchFamily="18" charset="0"/>
                <a:cs typeface="Times New Roman" panose="02020603050405020304" pitchFamily="18" charset="0"/>
              </a:rPr>
              <a:t>4 ports of I</a:t>
            </a:r>
            <a:r>
              <a:rPr lang="en-US" sz="2000" b="1" baseline="30000" dirty="0">
                <a:solidFill>
                  <a:srgbClr val="00FF00"/>
                </a:solidFill>
                <a:latin typeface="Times New Roman" panose="02020603050405020304" pitchFamily="18" charset="0"/>
                <a:cs typeface="Times New Roman" panose="02020603050405020304" pitchFamily="18" charset="0"/>
              </a:rPr>
              <a:t>2</a:t>
            </a:r>
            <a:r>
              <a:rPr lang="en-US" sz="2000" b="1" dirty="0">
                <a:solidFill>
                  <a:srgbClr val="00FF00"/>
                </a:solidFill>
                <a:latin typeface="Times New Roman" panose="02020603050405020304" pitchFamily="18" charset="0"/>
                <a:cs typeface="Times New Roman" panose="02020603050405020304" pitchFamily="18" charset="0"/>
              </a:rPr>
              <a:t>C are available on the MSP432.</a:t>
            </a: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Shift registers interface with buffers (memory mapped) for receive/transmit</a:t>
            </a: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State machine controls signaling protocol</a:t>
            </a: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Can be bus Master or Slave</a:t>
            </a: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marL="0" indent="0">
              <a:buNone/>
            </a:pPr>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733800" y="762000"/>
            <a:ext cx="5256509" cy="5638800"/>
          </a:xfrm>
          <a:prstGeom prst="rect">
            <a:avLst/>
          </a:prstGeom>
        </p:spPr>
      </p:pic>
      <p:sp>
        <p:nvSpPr>
          <p:cNvPr id="4" name="Rectangle 3"/>
          <p:cNvSpPr/>
          <p:nvPr/>
        </p:nvSpPr>
        <p:spPr>
          <a:xfrm rot="20287290">
            <a:off x="586061" y="505927"/>
            <a:ext cx="2514599" cy="1077218"/>
          </a:xfrm>
          <a:prstGeom prst="rect">
            <a:avLst/>
          </a:prstGeom>
        </p:spPr>
        <p:txBody>
          <a:bodyPr wrap="square">
            <a:spAutoFit/>
          </a:bodyPr>
          <a:lstStyle/>
          <a:p>
            <a:pPr algn="ctr"/>
            <a:r>
              <a:rPr lang="en-US" sz="3200" b="1" dirty="0" err="1">
                <a:solidFill>
                  <a:srgbClr val="FF00FF"/>
                </a:solidFill>
                <a:latin typeface="Times New Roman" panose="02020603050405020304" pitchFamily="18" charset="0"/>
                <a:cs typeface="Times New Roman" panose="02020603050405020304" pitchFamily="18" charset="0"/>
              </a:rPr>
              <a:t>eUSCI_B</a:t>
            </a:r>
            <a:r>
              <a:rPr lang="en-US" sz="3200" b="1" dirty="0">
                <a:solidFill>
                  <a:srgbClr val="FF00FF"/>
                </a:solidFill>
                <a:latin typeface="Times New Roman" panose="02020603050405020304" pitchFamily="18" charset="0"/>
                <a:cs typeface="Times New Roman" panose="02020603050405020304" pitchFamily="18" charset="0"/>
              </a:rPr>
              <a:t> in I</a:t>
            </a:r>
            <a:r>
              <a:rPr lang="en-US" sz="3200" b="1" baseline="30000" dirty="0">
                <a:solidFill>
                  <a:srgbClr val="FF00FF"/>
                </a:solidFill>
                <a:latin typeface="Times New Roman" panose="02020603050405020304" pitchFamily="18" charset="0"/>
                <a:cs typeface="Times New Roman" panose="02020603050405020304" pitchFamily="18" charset="0"/>
              </a:rPr>
              <a:t>2</a:t>
            </a:r>
            <a:r>
              <a:rPr lang="en-US" sz="3200" b="1" dirty="0">
                <a:solidFill>
                  <a:srgbClr val="FF00FF"/>
                </a:solidFill>
                <a:latin typeface="Times New Roman" panose="02020603050405020304" pitchFamily="18" charset="0"/>
                <a:cs typeface="Times New Roman" panose="02020603050405020304" pitchFamily="18" charset="0"/>
              </a:rPr>
              <a:t>C Mode</a:t>
            </a:r>
            <a:endParaRPr lang="en-US" altLang="zh-TW" sz="3200" b="1" dirty="0">
              <a:solidFill>
                <a:srgbClr val="FF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239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686800" cy="5211763"/>
          </a:xfrm>
        </p:spPr>
        <p:txBody>
          <a:bodyPr>
            <a:normAutofit/>
          </a:bodyPr>
          <a:lstStyle/>
          <a:p>
            <a:pPr marL="0" indent="0">
              <a:buNone/>
            </a:pPr>
            <a:r>
              <a:rPr lang="en-US" sz="2400" dirty="0"/>
              <a:t>From the data sheet for the DS3231</a:t>
            </a:r>
          </a:p>
          <a:p>
            <a:pPr marL="0" indent="0">
              <a:buNone/>
            </a:pPr>
            <a:endParaRPr lang="en-US" sz="2400" dirty="0"/>
          </a:p>
          <a:p>
            <a:pPr marL="0" indent="0">
              <a:buNone/>
            </a:pPr>
            <a:endParaRPr lang="en-US" dirty="0"/>
          </a:p>
          <a:p>
            <a:endParaRPr lang="en-US" sz="2400" dirty="0"/>
          </a:p>
        </p:txBody>
      </p:sp>
      <p:sp>
        <p:nvSpPr>
          <p:cNvPr id="5" name="Rectangle 2"/>
          <p:cNvSpPr txBox="1">
            <a:spLocks noChangeArrowheads="1"/>
          </p:cNvSpPr>
          <p:nvPr/>
        </p:nvSpPr>
        <p:spPr>
          <a:xfrm>
            <a:off x="609600" y="0"/>
            <a:ext cx="8229600" cy="685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dirty="0"/>
              <a:t>I</a:t>
            </a:r>
            <a:r>
              <a:rPr lang="en-US" baseline="30000" dirty="0"/>
              <a:t>2</a:t>
            </a:r>
            <a:r>
              <a:rPr lang="en-US" dirty="0"/>
              <a:t>C Interface to Real Time Clock </a:t>
            </a:r>
            <a:endParaRPr lang="en-US" altLang="zh-TW" dirty="0"/>
          </a:p>
        </p:txBody>
      </p:sp>
      <p:pic>
        <p:nvPicPr>
          <p:cNvPr id="2" name="Picture 1"/>
          <p:cNvPicPr>
            <a:picLocks noChangeAspect="1"/>
          </p:cNvPicPr>
          <p:nvPr/>
        </p:nvPicPr>
        <p:blipFill>
          <a:blip r:embed="rId3"/>
          <a:stretch>
            <a:fillRect/>
          </a:stretch>
        </p:blipFill>
        <p:spPr>
          <a:xfrm>
            <a:off x="394609" y="990600"/>
            <a:ext cx="8202382" cy="5719762"/>
          </a:xfrm>
          <a:prstGeom prst="rect">
            <a:avLst/>
          </a:prstGeom>
        </p:spPr>
      </p:pic>
    </p:spTree>
    <p:extLst>
      <p:ext uri="{BB962C8B-B14F-4D97-AF65-F5344CB8AC3E}">
        <p14:creationId xmlns:p14="http://schemas.microsoft.com/office/powerpoint/2010/main" val="26063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0"/>
            <a:ext cx="8229600" cy="584775"/>
          </a:xfrm>
          <a:prstGeom prst="rect">
            <a:avLst/>
          </a:prstGeom>
        </p:spPr>
        <p:txBody>
          <a:bodyPr wrap="square">
            <a:spAutoFit/>
          </a:bodyPr>
          <a:lstStyle>
            <a:defPPr>
              <a:defRPr lang="en-US"/>
            </a:defPPr>
            <a:lvl1pPr algn="ctr">
              <a:defRPr sz="3200" b="1">
                <a:solidFill>
                  <a:srgbClr val="FF00FF"/>
                </a:solidFill>
                <a:latin typeface="Times New Roman" panose="02020603050405020304" pitchFamily="18" charset="0"/>
                <a:cs typeface="Times New Roman" panose="02020603050405020304" pitchFamily="18" charset="0"/>
              </a:defRPr>
            </a:lvl1pPr>
          </a:lstStyle>
          <a:p>
            <a:r>
              <a:rPr lang="en-US" dirty="0"/>
              <a:t>Communications - I2C</a:t>
            </a:r>
            <a:endParaRPr lang="en-US" altLang="zh-TW" dirty="0"/>
          </a:p>
        </p:txBody>
      </p:sp>
      <p:sp>
        <p:nvSpPr>
          <p:cNvPr id="7" name="TextBox 6"/>
          <p:cNvSpPr txBox="1"/>
          <p:nvPr/>
        </p:nvSpPr>
        <p:spPr>
          <a:xfrm>
            <a:off x="6248400" y="1676400"/>
            <a:ext cx="3200400" cy="400110"/>
          </a:xfrm>
          <a:prstGeom prst="rect">
            <a:avLst/>
          </a:prstGeom>
          <a:noFill/>
        </p:spPr>
        <p:txBody>
          <a:bodyPr wrap="square" rtlCol="0">
            <a:spAutoFit/>
          </a:bodyPr>
          <a:lstStyle/>
          <a:p>
            <a:r>
              <a:rPr lang="en-US" sz="2000" b="1" dirty="0">
                <a:solidFill>
                  <a:srgbClr val="FF00FF"/>
                </a:solidFill>
              </a:rPr>
              <a:t>Master transmit code</a:t>
            </a:r>
          </a:p>
        </p:txBody>
      </p:sp>
      <p:sp>
        <p:nvSpPr>
          <p:cNvPr id="4" name="Rectangle 3"/>
          <p:cNvSpPr/>
          <p:nvPr/>
        </p:nvSpPr>
        <p:spPr>
          <a:xfrm>
            <a:off x="0" y="228600"/>
            <a:ext cx="9144000" cy="6771084"/>
          </a:xfrm>
          <a:prstGeom prst="rect">
            <a:avLst/>
          </a:prstGeom>
        </p:spPr>
        <p:txBody>
          <a:bodyPr wrap="square">
            <a:spAutoFit/>
          </a:bodyPr>
          <a:lstStyle/>
          <a:p>
            <a:pPr lvl="0"/>
            <a:r>
              <a:rPr lang="en-US" sz="1400" b="1" dirty="0">
                <a:solidFill>
                  <a:srgbClr val="7F0055"/>
                </a:solidFill>
                <a:latin typeface="Times New Roman" panose="02020603050405020304" pitchFamily="18" charset="0"/>
                <a:cs typeface="Times New Roman" panose="02020603050405020304" pitchFamily="18" charset="0"/>
              </a:rPr>
              <a:t>#include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2A00FF"/>
                </a:solidFill>
                <a:latin typeface="Times New Roman" panose="02020603050405020304" pitchFamily="18" charset="0"/>
                <a:cs typeface="Times New Roman" panose="02020603050405020304" pitchFamily="18" charset="0"/>
              </a:rPr>
              <a:t>"</a:t>
            </a:r>
            <a:r>
              <a:rPr lang="en-US" sz="1400" b="1" dirty="0" err="1">
                <a:solidFill>
                  <a:srgbClr val="2A00FF"/>
                </a:solidFill>
                <a:latin typeface="Times New Roman" panose="02020603050405020304" pitchFamily="18" charset="0"/>
                <a:cs typeface="Times New Roman" panose="02020603050405020304" pitchFamily="18" charset="0"/>
              </a:rPr>
              <a:t>msp.h</a:t>
            </a:r>
            <a:r>
              <a:rPr lang="en-US" sz="1400" b="1" dirty="0">
                <a:solidFill>
                  <a:srgbClr val="2A00FF"/>
                </a:solidFill>
                <a:latin typeface="Times New Roman" panose="02020603050405020304" pitchFamily="18" charset="0"/>
                <a:cs typeface="Times New Roman" panose="02020603050405020304" pitchFamily="18" charset="0"/>
              </a:rPr>
              <a:t>"</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7F0055"/>
                </a:solidFill>
                <a:latin typeface="Times New Roman" panose="02020603050405020304" pitchFamily="18" charset="0"/>
                <a:cs typeface="Times New Roman" panose="02020603050405020304" pitchFamily="18" charset="0"/>
              </a:rPr>
              <a:t>#define</a:t>
            </a:r>
            <a:r>
              <a:rPr lang="en-US" sz="1400" b="1" dirty="0">
                <a:solidFill>
                  <a:srgbClr val="000000"/>
                </a:solidFill>
                <a:latin typeface="Times New Roman" panose="02020603050405020304" pitchFamily="18" charset="0"/>
                <a:cs typeface="Times New Roman" panose="02020603050405020304" pitchFamily="18" charset="0"/>
              </a:rPr>
              <a:t> S1 BIT1</a:t>
            </a:r>
          </a:p>
          <a:p>
            <a:pPr lvl="0"/>
            <a:r>
              <a:rPr lang="en-US" sz="1400" b="1" dirty="0">
                <a:solidFill>
                  <a:srgbClr val="7F0055"/>
                </a:solidFill>
                <a:latin typeface="Times New Roman" panose="02020603050405020304" pitchFamily="18" charset="0"/>
                <a:cs typeface="Times New Roman" panose="02020603050405020304" pitchFamily="18" charset="0"/>
              </a:rPr>
              <a:t>#define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0000"/>
                </a:solidFill>
                <a:latin typeface="Times New Roman" panose="02020603050405020304" pitchFamily="18" charset="0"/>
                <a:cs typeface="Times New Roman" panose="02020603050405020304" pitchFamily="18" charset="0"/>
              </a:rPr>
              <a:t>SLAVE_ADDRESS</a:t>
            </a:r>
            <a:r>
              <a:rPr lang="en-US" sz="1400" b="1" dirty="0">
                <a:solidFill>
                  <a:srgbClr val="000000"/>
                </a:solidFill>
                <a:latin typeface="Times New Roman" panose="02020603050405020304" pitchFamily="18" charset="0"/>
                <a:cs typeface="Times New Roman" panose="02020603050405020304" pitchFamily="18" charset="0"/>
              </a:rPr>
              <a:t> 0x48</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7F0055"/>
                </a:solidFill>
                <a:latin typeface="Times New Roman" panose="02020603050405020304" pitchFamily="18" charset="0"/>
                <a:cs typeface="Times New Roman" panose="02020603050405020304" pitchFamily="18" charset="0"/>
              </a:rPr>
              <a:t>char</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TXData</a:t>
            </a:r>
            <a:r>
              <a:rPr lang="en-US" sz="1400" b="1" dirty="0">
                <a:solidFill>
                  <a:srgbClr val="000000"/>
                </a:solidFill>
                <a:latin typeface="Times New Roman" panose="02020603050405020304" pitchFamily="18" charset="0"/>
                <a:cs typeface="Times New Roman" panose="02020603050405020304" pitchFamily="18" charset="0"/>
              </a:rPr>
              <a:t>[10] = </a:t>
            </a:r>
            <a:r>
              <a:rPr lang="en-US" sz="1400" b="1" dirty="0">
                <a:solidFill>
                  <a:srgbClr val="2A00FF"/>
                </a:solidFill>
                <a:latin typeface="Times New Roman" panose="02020603050405020304" pitchFamily="18" charset="0"/>
                <a:cs typeface="Times New Roman" panose="02020603050405020304" pitchFamily="18" charset="0"/>
              </a:rPr>
              <a:t>"RGBBGRBGGR"</a:t>
            </a:r>
            <a:r>
              <a:rPr lang="en-US" sz="1400" b="1" dirty="0">
                <a:solidFill>
                  <a:srgbClr val="000000"/>
                </a:solidFill>
                <a:latin typeface="Times New Roman" panose="02020603050405020304" pitchFamily="18" charset="0"/>
                <a:cs typeface="Times New Roman" panose="02020603050405020304" pitchFamily="18" charset="0"/>
              </a:rPr>
              <a:t>;</a:t>
            </a:r>
          </a:p>
          <a:p>
            <a:pPr lvl="0"/>
            <a:r>
              <a:rPr lang="en-US" sz="1400" b="1" dirty="0" err="1">
                <a:solidFill>
                  <a:srgbClr val="7F0055"/>
                </a:solidFill>
                <a:latin typeface="Times New Roman" panose="02020603050405020304" pitchFamily="18" charset="0"/>
                <a:cs typeface="Times New Roman" panose="02020603050405020304" pitchFamily="18" charset="0"/>
              </a:rPr>
              <a:t>int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i</a:t>
            </a:r>
            <a:r>
              <a:rPr lang="en-US" sz="1400" b="1" dirty="0">
                <a:solidFill>
                  <a:srgbClr val="000000"/>
                </a:solidFill>
                <a:latin typeface="Times New Roman" panose="02020603050405020304" pitchFamily="18" charset="0"/>
                <a:cs typeface="Times New Roman" panose="02020603050405020304" pitchFamily="18" charset="0"/>
              </a:rPr>
              <a:t> = 0;</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7F0055"/>
                </a:solidFill>
                <a:latin typeface="Times New Roman" panose="02020603050405020304" pitchFamily="18" charset="0"/>
                <a:cs typeface="Times New Roman" panose="02020603050405020304" pitchFamily="18" charset="0"/>
              </a:rPr>
              <a:t>void</a:t>
            </a:r>
            <a:r>
              <a:rPr lang="en-US" sz="1400" b="1" dirty="0">
                <a:solidFill>
                  <a:srgbClr val="000000"/>
                </a:solidFill>
                <a:latin typeface="Times New Roman" panose="02020603050405020304" pitchFamily="18" charset="0"/>
                <a:cs typeface="Times New Roman" panose="02020603050405020304" pitchFamily="18" charset="0"/>
              </a:rPr>
              <a:t> main(</a:t>
            </a:r>
            <a:r>
              <a:rPr lang="en-US" sz="1400" b="1" dirty="0">
                <a:solidFill>
                  <a:srgbClr val="7F0055"/>
                </a:solidFill>
                <a:latin typeface="Times New Roman" panose="02020603050405020304" pitchFamily="18" charset="0"/>
                <a:cs typeface="Times New Roman" panose="02020603050405020304" pitchFamily="18" charset="0"/>
              </a:rPr>
              <a:t>void</a:t>
            </a:r>
            <a:r>
              <a:rPr lang="en-US" sz="1400" b="1" dirty="0">
                <a:solidFill>
                  <a:srgbClr val="000000"/>
                </a:solidFill>
                <a:latin typeface="Times New Roman" panose="02020603050405020304" pitchFamily="18" charset="0"/>
                <a:cs typeface="Times New Roman" panose="02020603050405020304" pitchFamily="18" charset="0"/>
              </a:rPr>
              <a:t>){</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000000"/>
                </a:solidFill>
                <a:latin typeface="Times New Roman" panose="02020603050405020304" pitchFamily="18" charset="0"/>
                <a:cs typeface="Times New Roman" panose="02020603050405020304" pitchFamily="18" charset="0"/>
              </a:rPr>
              <a:t>    WDT_A-&gt;</a:t>
            </a:r>
            <a:r>
              <a:rPr lang="en-US" sz="1400" b="1" dirty="0">
                <a:solidFill>
                  <a:srgbClr val="0000C0"/>
                </a:solidFill>
                <a:latin typeface="Times New Roman" panose="02020603050405020304" pitchFamily="18" charset="0"/>
                <a:cs typeface="Times New Roman" panose="02020603050405020304" pitchFamily="18" charset="0"/>
              </a:rPr>
              <a:t>CTL</a:t>
            </a:r>
            <a:r>
              <a:rPr lang="en-US" sz="1400" b="1" dirty="0">
                <a:solidFill>
                  <a:srgbClr val="000000"/>
                </a:solidFill>
                <a:latin typeface="Times New Roman" panose="02020603050405020304" pitchFamily="18" charset="0"/>
                <a:cs typeface="Times New Roman" panose="02020603050405020304" pitchFamily="18" charset="0"/>
              </a:rPr>
              <a:t> = WDT_A_CTL_PW | WDT_A_CTL_HOLD;</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DIR</a:t>
            </a:r>
            <a:r>
              <a:rPr lang="en-US" sz="1400" b="1" dirty="0">
                <a:solidFill>
                  <a:srgbClr val="000000"/>
                </a:solidFill>
                <a:latin typeface="Times New Roman" panose="02020603050405020304" pitchFamily="18" charset="0"/>
                <a:cs typeface="Times New Roman" panose="02020603050405020304" pitchFamily="18" charset="0"/>
              </a:rPr>
              <a:t> &amp;= ~S1;</a:t>
            </a: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REN  </a:t>
            </a:r>
            <a:r>
              <a:rPr lang="en-US" sz="1400" b="1" dirty="0">
                <a:solidFill>
                  <a:srgbClr val="000000"/>
                </a:solidFill>
                <a:latin typeface="Times New Roman" panose="02020603050405020304" pitchFamily="18" charset="0"/>
                <a:cs typeface="Times New Roman" panose="02020603050405020304" pitchFamily="18" charset="0"/>
              </a:rPr>
              <a:t> = S1;</a:t>
            </a: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OUT  </a:t>
            </a:r>
            <a:r>
              <a:rPr lang="en-US" sz="1400" b="1" dirty="0">
                <a:solidFill>
                  <a:srgbClr val="000000"/>
                </a:solidFill>
                <a:latin typeface="Times New Roman" panose="02020603050405020304" pitchFamily="18" charset="0"/>
                <a:cs typeface="Times New Roman" panose="02020603050405020304" pitchFamily="18" charset="0"/>
              </a:rPr>
              <a:t> = S1;</a:t>
            </a: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IE      </a:t>
            </a:r>
            <a:r>
              <a:rPr lang="en-US" sz="1400" b="1" dirty="0">
                <a:solidFill>
                  <a:srgbClr val="000000"/>
                </a:solidFill>
                <a:latin typeface="Times New Roman" panose="02020603050405020304" pitchFamily="18" charset="0"/>
                <a:cs typeface="Times New Roman" panose="02020603050405020304" pitchFamily="18" charset="0"/>
              </a:rPr>
              <a:t> = S1;</a:t>
            </a: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IES    </a:t>
            </a:r>
            <a:r>
              <a:rPr lang="en-US" sz="1400" b="1" dirty="0">
                <a:solidFill>
                  <a:srgbClr val="000000"/>
                </a:solidFill>
                <a:latin typeface="Times New Roman" panose="02020603050405020304" pitchFamily="18" charset="0"/>
                <a:cs typeface="Times New Roman" panose="02020603050405020304" pitchFamily="18" charset="0"/>
              </a:rPr>
              <a:t> = S1;</a:t>
            </a: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IFG   </a:t>
            </a:r>
            <a:r>
              <a:rPr lang="en-US" sz="1400" b="1" dirty="0">
                <a:solidFill>
                  <a:srgbClr val="000000"/>
                </a:solidFill>
                <a:latin typeface="Times New Roman" panose="02020603050405020304" pitchFamily="18" charset="0"/>
                <a:cs typeface="Times New Roman" panose="02020603050405020304" pitchFamily="18" charset="0"/>
              </a:rPr>
              <a:t> = 0x00;</a:t>
            </a:r>
          </a:p>
          <a:p>
            <a:pPr lvl="0"/>
            <a:r>
              <a:rPr lang="en-US" sz="1400" b="1" dirty="0">
                <a:solidFill>
                  <a:srgbClr val="000000"/>
                </a:solidFill>
                <a:latin typeface="Times New Roman" panose="02020603050405020304" pitchFamily="18" charset="0"/>
                <a:cs typeface="Times New Roman" panose="02020603050405020304" pitchFamily="18" charset="0"/>
              </a:rPr>
              <a:t>    P1-&gt;</a:t>
            </a:r>
            <a:r>
              <a:rPr lang="en-US" sz="1400" b="1" dirty="0">
                <a:solidFill>
                  <a:srgbClr val="0000C0"/>
                </a:solidFill>
                <a:latin typeface="Times New Roman" panose="02020603050405020304" pitchFamily="18" charset="0"/>
                <a:cs typeface="Times New Roman" panose="02020603050405020304" pitchFamily="18" charset="0"/>
              </a:rPr>
              <a:t>SEL0</a:t>
            </a:r>
            <a:r>
              <a:rPr lang="en-US" sz="1400" b="1" dirty="0">
                <a:solidFill>
                  <a:srgbClr val="000000"/>
                </a:solidFill>
                <a:latin typeface="Times New Roman" panose="02020603050405020304" pitchFamily="18" charset="0"/>
                <a:cs typeface="Times New Roman" panose="02020603050405020304" pitchFamily="18" charset="0"/>
              </a:rPr>
              <a:t> |= BIT6 | BIT7; </a:t>
            </a:r>
            <a:r>
              <a:rPr lang="en-US" sz="1400" b="1" dirty="0">
                <a:solidFill>
                  <a:srgbClr val="3F7F5F"/>
                </a:solidFill>
                <a:latin typeface="Times New Roman" panose="02020603050405020304" pitchFamily="18" charset="0"/>
                <a:cs typeface="Times New Roman" panose="02020603050405020304" pitchFamily="18" charset="0"/>
              </a:rPr>
              <a:t>// P1.6 and P1.7 as UCB0SDA and UCB0SCL</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000000"/>
                </a:solidFill>
                <a:latin typeface="Times New Roman" panose="02020603050405020304" pitchFamily="18" charset="0"/>
                <a:cs typeface="Times New Roman" panose="02020603050405020304" pitchFamily="18" charset="0"/>
              </a:rPr>
              <a:t>    EUSCI_B0-&gt;</a:t>
            </a:r>
            <a:r>
              <a:rPr lang="en-US" sz="1400" b="1" dirty="0">
                <a:solidFill>
                  <a:srgbClr val="0000C0"/>
                </a:solidFill>
                <a:latin typeface="Times New Roman" panose="02020603050405020304" pitchFamily="18" charset="0"/>
                <a:cs typeface="Times New Roman" panose="02020603050405020304" pitchFamily="18" charset="0"/>
              </a:rPr>
              <a:t>CTLW0</a:t>
            </a:r>
            <a:r>
              <a:rPr lang="en-US" sz="1400" b="1" dirty="0">
                <a:solidFill>
                  <a:srgbClr val="000000"/>
                </a:solidFill>
                <a:latin typeface="Times New Roman" panose="02020603050405020304" pitchFamily="18" charset="0"/>
                <a:cs typeface="Times New Roman" panose="02020603050405020304" pitchFamily="18" charset="0"/>
              </a:rPr>
              <a:t> |= EUSCI_B_CTLW0_SWRST; 		</a:t>
            </a:r>
            <a:r>
              <a:rPr lang="en-US" sz="1400" b="1" dirty="0">
                <a:solidFill>
                  <a:srgbClr val="3F7F5F"/>
                </a:solidFill>
                <a:latin typeface="Times New Roman" panose="02020603050405020304" pitchFamily="18" charset="0"/>
                <a:cs typeface="Times New Roman" panose="02020603050405020304" pitchFamily="18" charset="0"/>
              </a:rPr>
              <a:t>// Hold EUSCI_B0 module in reset state</a:t>
            </a:r>
          </a:p>
          <a:p>
            <a:pPr lvl="0"/>
            <a:r>
              <a:rPr lang="en-US" sz="1400" b="1" dirty="0">
                <a:solidFill>
                  <a:srgbClr val="000000"/>
                </a:solidFill>
                <a:latin typeface="Times New Roman" panose="02020603050405020304" pitchFamily="18" charset="0"/>
                <a:cs typeface="Times New Roman" panose="02020603050405020304" pitchFamily="18" charset="0"/>
              </a:rPr>
              <a:t>    EUSCI_B0-&gt;</a:t>
            </a:r>
            <a:r>
              <a:rPr lang="en-US" sz="1400" b="1" dirty="0">
                <a:solidFill>
                  <a:srgbClr val="0000C0"/>
                </a:solidFill>
                <a:latin typeface="Times New Roman" panose="02020603050405020304" pitchFamily="18" charset="0"/>
                <a:cs typeface="Times New Roman" panose="02020603050405020304" pitchFamily="18" charset="0"/>
              </a:rPr>
              <a:t>CTLW0</a:t>
            </a:r>
            <a:r>
              <a:rPr lang="en-US" sz="1400" b="1" dirty="0">
                <a:solidFill>
                  <a:srgbClr val="000000"/>
                </a:solidFill>
                <a:latin typeface="Times New Roman" panose="02020603050405020304" pitchFamily="18" charset="0"/>
                <a:cs typeface="Times New Roman" panose="02020603050405020304" pitchFamily="18" charset="0"/>
              </a:rPr>
              <a:t> |= EUSCI_B_CTLW0_MODE_3|EUSCI_B_CTLW0_MST|EUSCI_B_CTLW0_SYNC;</a:t>
            </a:r>
          </a:p>
          <a:p>
            <a:pPr lvl="0"/>
            <a:r>
              <a:rPr lang="en-US" sz="1400" b="1" dirty="0">
                <a:solidFill>
                  <a:srgbClr val="000000"/>
                </a:solidFill>
                <a:latin typeface="Times New Roman" panose="02020603050405020304" pitchFamily="18" charset="0"/>
                <a:cs typeface="Times New Roman" panose="02020603050405020304" pitchFamily="18" charset="0"/>
              </a:rPr>
              <a:t>    EUSCI_B0-&gt;</a:t>
            </a:r>
            <a:r>
              <a:rPr lang="en-US" sz="1400" b="1" dirty="0">
                <a:solidFill>
                  <a:srgbClr val="0000C0"/>
                </a:solidFill>
                <a:latin typeface="Times New Roman" panose="02020603050405020304" pitchFamily="18" charset="0"/>
                <a:cs typeface="Times New Roman" panose="02020603050405020304" pitchFamily="18" charset="0"/>
              </a:rPr>
              <a:t>CTLW0</a:t>
            </a:r>
            <a:r>
              <a:rPr lang="en-US" sz="1400" b="1" dirty="0">
                <a:solidFill>
                  <a:srgbClr val="000000"/>
                </a:solidFill>
                <a:latin typeface="Times New Roman" panose="02020603050405020304" pitchFamily="18" charset="0"/>
                <a:cs typeface="Times New Roman" panose="02020603050405020304" pitchFamily="18" charset="0"/>
              </a:rPr>
              <a:t> |= EUSCI_B_CTLW0_UCSSEL_2;		 </a:t>
            </a:r>
            <a:r>
              <a:rPr lang="en-US" sz="1400" b="1" dirty="0">
                <a:solidFill>
                  <a:srgbClr val="3F7F5F"/>
                </a:solidFill>
                <a:latin typeface="Times New Roman" panose="02020603050405020304" pitchFamily="18" charset="0"/>
                <a:cs typeface="Times New Roman" panose="02020603050405020304" pitchFamily="18" charset="0"/>
              </a:rPr>
              <a:t>// Select SMCLK as EUSCI_B0 clock</a:t>
            </a:r>
          </a:p>
          <a:p>
            <a:pPr lvl="0"/>
            <a:r>
              <a:rPr lang="en-US" sz="1400" b="1" dirty="0">
                <a:solidFill>
                  <a:srgbClr val="000000"/>
                </a:solidFill>
                <a:latin typeface="Times New Roman" panose="02020603050405020304" pitchFamily="18" charset="0"/>
                <a:cs typeface="Times New Roman" panose="02020603050405020304" pitchFamily="18" charset="0"/>
              </a:rPr>
              <a:t>    EUSCI_B0-&gt;</a:t>
            </a:r>
            <a:r>
              <a:rPr lang="en-US" sz="1400" b="1" dirty="0">
                <a:solidFill>
                  <a:srgbClr val="0000C0"/>
                </a:solidFill>
                <a:latin typeface="Times New Roman" panose="02020603050405020304" pitchFamily="18" charset="0"/>
                <a:cs typeface="Times New Roman" panose="02020603050405020304" pitchFamily="18" charset="0"/>
              </a:rPr>
              <a:t>BRW</a:t>
            </a:r>
            <a:r>
              <a:rPr lang="en-US" sz="1400" b="1" dirty="0">
                <a:solidFill>
                  <a:srgbClr val="000000"/>
                </a:solidFill>
                <a:latin typeface="Times New Roman" panose="02020603050405020304" pitchFamily="18" charset="0"/>
                <a:cs typeface="Times New Roman" panose="02020603050405020304" pitchFamily="18" charset="0"/>
              </a:rPr>
              <a:t> = 0x001E;		 </a:t>
            </a:r>
            <a:r>
              <a:rPr lang="en-US" sz="1400" b="1" dirty="0">
                <a:solidFill>
                  <a:srgbClr val="3F7F5F"/>
                </a:solidFill>
                <a:latin typeface="Times New Roman" panose="02020603050405020304" pitchFamily="18" charset="0"/>
                <a:cs typeface="Times New Roman" panose="02020603050405020304" pitchFamily="18" charset="0"/>
              </a:rPr>
              <a:t>// Set BITCLK = BRCLK / (UCBRx+1) = 3 MHz / 30 = 100 kHz</a:t>
            </a:r>
          </a:p>
          <a:p>
            <a:pPr lvl="0"/>
            <a:r>
              <a:rPr lang="en-US" sz="1400" b="1" dirty="0">
                <a:solidFill>
                  <a:srgbClr val="000000"/>
                </a:solidFill>
                <a:latin typeface="Times New Roman" panose="02020603050405020304" pitchFamily="18" charset="0"/>
                <a:cs typeface="Times New Roman" panose="02020603050405020304" pitchFamily="18" charset="0"/>
              </a:rPr>
              <a:t>    EUSCI_B0-&gt;</a:t>
            </a:r>
            <a:r>
              <a:rPr lang="en-US" sz="1400" b="1" dirty="0">
                <a:solidFill>
                  <a:srgbClr val="0000C0"/>
                </a:solidFill>
                <a:latin typeface="Times New Roman" panose="02020603050405020304" pitchFamily="18" charset="0"/>
                <a:cs typeface="Times New Roman" panose="02020603050405020304" pitchFamily="18" charset="0"/>
              </a:rPr>
              <a:t>I2CSA</a:t>
            </a:r>
            <a:r>
              <a:rPr lang="en-US" sz="1400" b="1" dirty="0">
                <a:solidFill>
                  <a:srgbClr val="000000"/>
                </a:solidFill>
                <a:latin typeface="Times New Roman" panose="02020603050405020304" pitchFamily="18" charset="0"/>
                <a:cs typeface="Times New Roman" panose="02020603050405020304" pitchFamily="18" charset="0"/>
              </a:rPr>
              <a:t> = </a:t>
            </a:r>
            <a:r>
              <a:rPr lang="en-US" sz="1400" b="1" dirty="0">
                <a:solidFill>
                  <a:srgbClr val="FF0000"/>
                </a:solidFill>
                <a:latin typeface="Times New Roman" panose="02020603050405020304" pitchFamily="18" charset="0"/>
                <a:cs typeface="Times New Roman" panose="02020603050405020304" pitchFamily="18" charset="0"/>
              </a:rPr>
              <a:t>SLAVE_ADDRESS</a:t>
            </a:r>
            <a:r>
              <a:rPr lang="en-US" sz="1400" b="1" dirty="0">
                <a:solidFill>
                  <a:srgbClr val="000000"/>
                </a:solidFill>
                <a:latin typeface="Times New Roman" panose="02020603050405020304" pitchFamily="18" charset="0"/>
                <a:cs typeface="Times New Roman" panose="02020603050405020304" pitchFamily="18" charset="0"/>
              </a:rPr>
              <a:t>;</a:t>
            </a:r>
          </a:p>
          <a:p>
            <a:pPr lvl="0"/>
            <a:r>
              <a:rPr lang="en-US" sz="1400" b="1" dirty="0">
                <a:solidFill>
                  <a:srgbClr val="000000"/>
                </a:solidFill>
                <a:latin typeface="Times New Roman" panose="02020603050405020304" pitchFamily="18" charset="0"/>
                <a:cs typeface="Times New Roman" panose="02020603050405020304" pitchFamily="18" charset="0"/>
              </a:rPr>
              <a:t>    EUSCI_B0-&gt;</a:t>
            </a:r>
            <a:r>
              <a:rPr lang="en-US" sz="1400" b="1" dirty="0">
                <a:solidFill>
                  <a:srgbClr val="0000C0"/>
                </a:solidFill>
                <a:latin typeface="Times New Roman" panose="02020603050405020304" pitchFamily="18" charset="0"/>
                <a:cs typeface="Times New Roman" panose="02020603050405020304" pitchFamily="18" charset="0"/>
              </a:rPr>
              <a:t>CTLW0</a:t>
            </a:r>
            <a:r>
              <a:rPr lang="en-US" sz="1400" b="1" dirty="0">
                <a:solidFill>
                  <a:srgbClr val="000000"/>
                </a:solidFill>
                <a:latin typeface="Times New Roman" panose="02020603050405020304" pitchFamily="18" charset="0"/>
                <a:cs typeface="Times New Roman" panose="02020603050405020304" pitchFamily="18" charset="0"/>
              </a:rPr>
              <a:t> &amp;= ~EUSCI_B_CTLW0_SWRST;		 </a:t>
            </a:r>
            <a:r>
              <a:rPr lang="en-US" sz="1400" b="1" dirty="0">
                <a:solidFill>
                  <a:srgbClr val="3F7F5F"/>
                </a:solidFill>
                <a:latin typeface="Times New Roman" panose="02020603050405020304" pitchFamily="18" charset="0"/>
                <a:cs typeface="Times New Roman" panose="02020603050405020304" pitchFamily="18" charset="0"/>
              </a:rPr>
              <a:t>// Clear SWRST to resume operation</a:t>
            </a:r>
          </a:p>
          <a:p>
            <a:pPr lvl="0"/>
            <a:endParaRPr lang="en-US" sz="1400" b="1" dirty="0">
              <a:solidFill>
                <a:prstClr val="black"/>
              </a:solidFill>
              <a:latin typeface="Times New Roman" panose="02020603050405020304" pitchFamily="18" charset="0"/>
              <a:cs typeface="Times New Roman" panose="02020603050405020304" pitchFamily="18" charset="0"/>
            </a:endParaRPr>
          </a:p>
          <a:p>
            <a:pPr lvl="0"/>
            <a:r>
              <a:rPr lang="en-US" sz="1400" b="1" dirty="0">
                <a:solidFill>
                  <a:srgbClr val="000000"/>
                </a:solidFill>
                <a:latin typeface="Times New Roman" panose="02020603050405020304" pitchFamily="18" charset="0"/>
                <a:cs typeface="Times New Roman" panose="02020603050405020304" pitchFamily="18" charset="0"/>
              </a:rPr>
              <a:t>    NVIC-&gt;</a:t>
            </a:r>
            <a:r>
              <a:rPr lang="en-US" sz="1400" b="1" dirty="0">
                <a:solidFill>
                  <a:srgbClr val="0000C0"/>
                </a:solidFill>
                <a:latin typeface="Times New Roman" panose="02020603050405020304" pitchFamily="18" charset="0"/>
                <a:cs typeface="Times New Roman" panose="02020603050405020304" pitchFamily="18" charset="0"/>
              </a:rPr>
              <a:t>ISER</a:t>
            </a:r>
            <a:r>
              <a:rPr lang="en-US" sz="1400" b="1" dirty="0">
                <a:solidFill>
                  <a:srgbClr val="000000"/>
                </a:solidFill>
                <a:latin typeface="Times New Roman" panose="02020603050405020304" pitchFamily="18" charset="0"/>
                <a:cs typeface="Times New Roman" panose="02020603050405020304" pitchFamily="18" charset="0"/>
              </a:rPr>
              <a:t>[1] = 0x00000008; 				</a:t>
            </a:r>
            <a:r>
              <a:rPr lang="en-US" sz="1400" b="1" dirty="0">
                <a:solidFill>
                  <a:srgbClr val="3F7F5F"/>
                </a:solidFill>
                <a:latin typeface="Times New Roman" panose="02020603050405020304" pitchFamily="18" charset="0"/>
                <a:cs typeface="Times New Roman" panose="02020603050405020304" pitchFamily="18" charset="0"/>
              </a:rPr>
              <a:t>// Port P1 interrupt is enabled in NVIC</a:t>
            </a:r>
          </a:p>
          <a:p>
            <a:pPr lvl="0"/>
            <a:r>
              <a:rPr lang="en-US" sz="1400" b="1" dirty="0">
                <a:solidFill>
                  <a:srgbClr val="000000"/>
                </a:solidFill>
                <a:latin typeface="Times New Roman" panose="02020603050405020304" pitchFamily="18" charset="0"/>
                <a:cs typeface="Times New Roman" panose="02020603050405020304" pitchFamily="18" charset="0"/>
              </a:rPr>
              <a:t>    NVIC-&gt;</a:t>
            </a:r>
            <a:r>
              <a:rPr lang="en-US" sz="1400" b="1" dirty="0">
                <a:solidFill>
                  <a:srgbClr val="0000C0"/>
                </a:solidFill>
                <a:latin typeface="Times New Roman" panose="02020603050405020304" pitchFamily="18" charset="0"/>
                <a:cs typeface="Times New Roman" panose="02020603050405020304" pitchFamily="18" charset="0"/>
              </a:rPr>
              <a:t>ISER</a:t>
            </a:r>
            <a:r>
              <a:rPr lang="en-US" sz="1400" b="1" dirty="0">
                <a:solidFill>
                  <a:srgbClr val="000000"/>
                </a:solidFill>
                <a:latin typeface="Times New Roman" panose="02020603050405020304" pitchFamily="18" charset="0"/>
                <a:cs typeface="Times New Roman" panose="02020603050405020304" pitchFamily="18" charset="0"/>
              </a:rPr>
              <a:t>[0] = 0x00100000;				</a:t>
            </a:r>
            <a:r>
              <a:rPr lang="en-US" sz="1400" b="1" dirty="0">
                <a:solidFill>
                  <a:srgbClr val="3F7F5F"/>
                </a:solidFill>
                <a:latin typeface="Times New Roman" panose="02020603050405020304" pitchFamily="18" charset="0"/>
                <a:cs typeface="Times New Roman" panose="02020603050405020304" pitchFamily="18" charset="0"/>
              </a:rPr>
              <a:t>// EUSCI_B0 interrupt is enabled in NVIC</a:t>
            </a:r>
          </a:p>
          <a:p>
            <a:pPr lvl="0"/>
            <a:r>
              <a:rPr lang="en-US" sz="1400" b="1" dirty="0">
                <a:solidFill>
                  <a:srgbClr val="000000"/>
                </a:solidFill>
                <a:latin typeface="Times New Roman" panose="02020603050405020304" pitchFamily="18" charset="0"/>
                <a:cs typeface="Times New Roman" panose="02020603050405020304" pitchFamily="18" charset="0"/>
              </a:rPr>
              <a:t>    __</a:t>
            </a:r>
            <a:r>
              <a:rPr lang="en-US" sz="1400" b="1" dirty="0" err="1">
                <a:solidFill>
                  <a:srgbClr val="000000"/>
                </a:solidFill>
                <a:latin typeface="Times New Roman" panose="02020603050405020304" pitchFamily="18" charset="0"/>
                <a:cs typeface="Times New Roman" panose="02020603050405020304" pitchFamily="18" charset="0"/>
              </a:rPr>
              <a:t>enable_irq</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3F7F5F"/>
                </a:solidFill>
                <a:latin typeface="Times New Roman" panose="02020603050405020304" pitchFamily="18" charset="0"/>
                <a:cs typeface="Times New Roman" panose="02020603050405020304" pitchFamily="18" charset="0"/>
              </a:rPr>
              <a:t>// All interrupts are enabled</a:t>
            </a:r>
          </a:p>
        </p:txBody>
      </p:sp>
    </p:spTree>
    <p:extLst>
      <p:ext uri="{BB962C8B-B14F-4D97-AF65-F5344CB8AC3E}">
        <p14:creationId xmlns:p14="http://schemas.microsoft.com/office/powerpoint/2010/main" val="2191337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0"/>
            <a:ext cx="8229600" cy="584775"/>
          </a:xfrm>
          <a:prstGeom prst="rect">
            <a:avLst/>
          </a:prstGeom>
        </p:spPr>
        <p:txBody>
          <a:bodyPr wrap="square">
            <a:spAutoFit/>
          </a:bodyPr>
          <a:lstStyle>
            <a:defPPr>
              <a:defRPr lang="en-US"/>
            </a:defPPr>
            <a:lvl1pPr algn="ctr">
              <a:defRPr sz="3200" b="1">
                <a:solidFill>
                  <a:srgbClr val="FF00FF"/>
                </a:solidFill>
                <a:latin typeface="Times New Roman" panose="02020603050405020304" pitchFamily="18" charset="0"/>
                <a:cs typeface="Times New Roman" panose="02020603050405020304" pitchFamily="18" charset="0"/>
              </a:defRPr>
            </a:lvl1pPr>
          </a:lstStyle>
          <a:p>
            <a:r>
              <a:rPr lang="en-US" dirty="0"/>
              <a:t>Communications - I2C</a:t>
            </a:r>
            <a:endParaRPr lang="en-US" altLang="zh-TW" dirty="0"/>
          </a:p>
        </p:txBody>
      </p:sp>
      <p:sp>
        <p:nvSpPr>
          <p:cNvPr id="2" name="Rectangle 1"/>
          <p:cNvSpPr/>
          <p:nvPr/>
        </p:nvSpPr>
        <p:spPr>
          <a:xfrm>
            <a:off x="12526" y="1143000"/>
            <a:ext cx="9131474" cy="47705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while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CTLW0</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EUSCI_B_CTLW0_TXSTP);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CTLW0</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EUSCI_B_CTLW0_TR | EUSCI_B_CTLW0_TXSTT;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SCB-&gt;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SCR</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SCB_SCR_SLEEPONEXIT_Msk</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Sleep on 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__sleep();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enter LPM0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void</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EUSCIB0_IRQHandler(</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void</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005032"/>
                </a:solidFill>
                <a:effectLst/>
                <a:uLnTx/>
                <a:uFillTx/>
                <a:latin typeface="Times New Roman" panose="02020603050405020304" pitchFamily="18" charset="0"/>
                <a:cs typeface="Times New Roman" panose="02020603050405020304" pitchFamily="18" charset="0"/>
              </a:rPr>
              <a:t>uint32_t</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status =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Get EUSCI_B0 interrupt flag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EUSCI_B_IFG_TXIFG0;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Clear EUSCI_B0 TX inter.</a:t>
            </a:r>
            <a:r>
              <a:rPr kumimoji="0" lang="en-US" sz="1600" b="1" i="0" u="none" strike="noStrike" kern="1200" cap="none" spc="0" normalizeH="0" noProof="0" dirty="0">
                <a:ln>
                  <a:noFill/>
                </a:ln>
                <a:solidFill>
                  <a:srgbClr val="3F7F5F"/>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flag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(status &amp; EUSCI_B_IFG_TXIFG0){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Check if transmit interrupt occurs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TXBUF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TXData</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i</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++%10];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Load current </a:t>
            </a:r>
            <a:r>
              <a:rPr kumimoji="0" lang="en-US" sz="1600" b="1" i="0" u="none" strike="noStrike" kern="1200" cap="none" spc="0" normalizeH="0" baseline="0" noProof="0" dirty="0" err="1">
                <a:ln>
                  <a:noFill/>
                </a:ln>
                <a:solidFill>
                  <a:srgbClr val="3F7F5F"/>
                </a:solidFill>
                <a:effectLst/>
                <a:uLnTx/>
                <a:uFillTx/>
                <a:latin typeface="Times New Roman" panose="02020603050405020304" pitchFamily="18" charset="0"/>
                <a:cs typeface="Times New Roman" panose="02020603050405020304" pitchFamily="18" charset="0"/>
              </a:rPr>
              <a:t>TXData</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value to transmit buffer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~EUSCI_B_IE_TXIE0;}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Disable EUSCI_B0 TX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void</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PORT1_IRQHandler(</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void</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005032"/>
                </a:solidFill>
                <a:effectLst/>
                <a:uLnTx/>
                <a:uFillTx/>
                <a:latin typeface="Times New Roman" panose="02020603050405020304" pitchFamily="18" charset="0"/>
                <a:cs typeface="Times New Roman" panose="02020603050405020304" pitchFamily="18" charset="0"/>
              </a:rPr>
              <a:t>uint32_t</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status = P1-&gt;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P1-&gt;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(status &amp; S1)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EUSCI_B_IE_TXIE0; 	</a:t>
            </a:r>
            <a:r>
              <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Enable EUSCI_A0 TX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endPar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74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0"/>
            <a:ext cx="8229600" cy="584775"/>
          </a:xfrm>
          <a:prstGeom prst="rect">
            <a:avLst/>
          </a:prstGeom>
        </p:spPr>
        <p:txBody>
          <a:bodyPr wrap="square">
            <a:spAutoFit/>
          </a:bodyPr>
          <a:lstStyle>
            <a:defPPr>
              <a:defRPr lang="en-US"/>
            </a:defPPr>
            <a:lvl1pPr algn="ctr">
              <a:defRPr sz="3200" b="1">
                <a:solidFill>
                  <a:srgbClr val="FF00FF"/>
                </a:solidFill>
                <a:latin typeface="Times New Roman" panose="02020603050405020304" pitchFamily="18" charset="0"/>
                <a:cs typeface="Times New Roman" panose="02020603050405020304" pitchFamily="18" charset="0"/>
              </a:defRPr>
            </a:lvl1pPr>
          </a:lstStyle>
          <a:p>
            <a:r>
              <a:rPr lang="en-US" dirty="0"/>
              <a:t>Communications - I2C</a:t>
            </a:r>
            <a:endParaRPr lang="en-US" altLang="zh-TW" dirty="0"/>
          </a:p>
        </p:txBody>
      </p:sp>
      <p:sp>
        <p:nvSpPr>
          <p:cNvPr id="3" name="Rectangle 2"/>
          <p:cNvSpPr/>
          <p:nvPr/>
        </p:nvSpPr>
        <p:spPr>
          <a:xfrm>
            <a:off x="32359" y="152400"/>
            <a:ext cx="8991600" cy="69865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#include</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400" b="1" i="0" u="none" strike="noStrike" kern="1200" cap="none" spc="0" normalizeH="0" baseline="0" noProof="0" dirty="0">
                <a:ln>
                  <a:noFill/>
                </a:ln>
                <a:solidFill>
                  <a:srgbClr val="2A00FF"/>
                </a:solidFill>
                <a:effectLst/>
                <a:uLnTx/>
                <a:uFillTx/>
                <a:latin typeface="Times New Roman" panose="02020603050405020304" pitchFamily="18" charset="0"/>
                <a:cs typeface="Times New Roman" panose="02020603050405020304" pitchFamily="18" charset="0"/>
              </a:rPr>
              <a:t>"</a:t>
            </a:r>
            <a:r>
              <a:rPr kumimoji="0" lang="en-US" sz="1400" b="1" i="0" u="none" strike="noStrike" kern="1200" cap="none" spc="0" normalizeH="0" baseline="0" noProof="0" dirty="0" err="1">
                <a:ln>
                  <a:noFill/>
                </a:ln>
                <a:solidFill>
                  <a:srgbClr val="2A00FF"/>
                </a:solidFill>
                <a:effectLst/>
                <a:uLnTx/>
                <a:uFillTx/>
                <a:latin typeface="Times New Roman" panose="02020603050405020304" pitchFamily="18" charset="0"/>
                <a:cs typeface="Times New Roman" panose="02020603050405020304" pitchFamily="18" charset="0"/>
              </a:rPr>
              <a:t>msp.h</a:t>
            </a:r>
            <a:r>
              <a:rPr kumimoji="0" lang="en-US" sz="1400" b="1" i="0" u="none" strike="noStrike" kern="1200" cap="none" spc="0" normalizeH="0" baseline="0" noProof="0" dirty="0">
                <a:ln>
                  <a:noFill/>
                </a:ln>
                <a:solidFill>
                  <a:srgbClr val="2A00FF"/>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#define</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LED2_RED BIT0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#define</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LED2_GREEN BIT1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#define</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LED2_BLUE BIT2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#define</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SLAVE_ADDRESS 0x48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char</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4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RXData</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void</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main(</a:t>
            </a:r>
            <a:r>
              <a:rPr kumimoji="0" lang="en-US" sz="14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void</a:t>
            </a: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WDT_A-&gt;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CTL</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WDT_A_CTL_PW | WDT_A_CTL_HOLD;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P2-&gt;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DIR</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LED2_RED|LED2_GREEN|LED2_BLUE;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P2-&gt;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OUT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0x00;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P1-&gt;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SEL0</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BIT6 | BIT7;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P1.6 and P1.7 as UCB0SDA and UCB0SCL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CTLW0</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EUSCI_B_CTLW0_SWRST;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Hold EUSCI_B0 module in reset 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CTLW0</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EUSCI_B_CTLW0_MODE_3|EUSCI_B_CTLW0_SYNC;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I2COA0</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SLAVE_ADDRESS | EUSCI_B_I2COA0_OAEN;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CTLW0</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~EUSCI_B_CTLW0_SWRST;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Clear SWRST to resume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~EUSCI_B_IFG_RXIFG0;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Clear EUSCI_B0 RX interrupt flag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IE</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EUSCI_B_IE_RXIE0;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Enable EUSCI_B0 RX interrupt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NVIC-&gt;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ISER</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[0] = 0x00100000;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EUSCI_B0 interrupt is enabled in NVIC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__</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enable_irq</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All interrupts are enabled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SCB-&gt;</a:t>
            </a:r>
            <a:r>
              <a:rPr kumimoji="0" lang="en-US" sz="1400" b="0"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SCR</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SCB_SCR_SLEEPONEXIT_Msk</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Sleep on exit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__sleep(); 					</a:t>
            </a:r>
            <a:r>
              <a:rPr kumimoji="0" lang="en-US" sz="1400" b="0"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rPr>
              <a:t>// enter LPM0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7" name="TextBox 6"/>
          <p:cNvSpPr txBox="1"/>
          <p:nvPr/>
        </p:nvSpPr>
        <p:spPr>
          <a:xfrm>
            <a:off x="5105400" y="1295400"/>
            <a:ext cx="3200400" cy="400110"/>
          </a:xfrm>
          <a:prstGeom prst="rect">
            <a:avLst/>
          </a:prstGeom>
          <a:noFill/>
        </p:spPr>
        <p:txBody>
          <a:bodyPr wrap="square" rtlCol="0">
            <a:spAutoFit/>
          </a:bodyPr>
          <a:lstStyle>
            <a:defPPr>
              <a:defRPr lang="en-US"/>
            </a:defPPr>
            <a:lvl1pPr>
              <a:defRPr sz="2000" b="1">
                <a:solidFill>
                  <a:srgbClr val="FF00FF"/>
                </a:solidFill>
              </a:defRPr>
            </a:lvl1pPr>
          </a:lstStyle>
          <a:p>
            <a:r>
              <a:rPr lang="en-US" dirty="0"/>
              <a:t>Slave receive code</a:t>
            </a:r>
          </a:p>
        </p:txBody>
      </p:sp>
    </p:spTree>
    <p:extLst>
      <p:ext uri="{BB962C8B-B14F-4D97-AF65-F5344CB8AC3E}">
        <p14:creationId xmlns:p14="http://schemas.microsoft.com/office/powerpoint/2010/main" val="304172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2"/>
          <p:cNvSpPr txBox="1">
            <a:spLocks noChangeArrowheads="1"/>
          </p:cNvSpPr>
          <p:nvPr/>
        </p:nvSpPr>
        <p:spPr>
          <a:xfrm>
            <a:off x="609600" y="0"/>
            <a:ext cx="8229600" cy="584775"/>
          </a:xfrm>
          <a:prstGeom prst="rect">
            <a:avLst/>
          </a:prstGeom>
        </p:spPr>
        <p:txBody>
          <a:bodyPr wrap="square">
            <a:spAutoFit/>
          </a:bodyPr>
          <a:lstStyle>
            <a:defPPr>
              <a:defRPr lang="en-US"/>
            </a:defPPr>
            <a:lvl1pPr algn="ctr">
              <a:defRPr sz="3200" b="1">
                <a:solidFill>
                  <a:srgbClr val="FF00FF"/>
                </a:solidFill>
                <a:latin typeface="Times New Roman" panose="02020603050405020304" pitchFamily="18" charset="0"/>
                <a:cs typeface="Times New Roman" panose="02020603050405020304" pitchFamily="18" charset="0"/>
              </a:defRPr>
            </a:lvl1pPr>
          </a:lstStyle>
          <a:p>
            <a:r>
              <a:rPr lang="en-US" dirty="0"/>
              <a:t>Communications - I2C</a:t>
            </a:r>
            <a:endParaRPr lang="en-US" altLang="zh-TW" dirty="0"/>
          </a:p>
        </p:txBody>
      </p:sp>
      <p:sp>
        <p:nvSpPr>
          <p:cNvPr id="3" name="Rectangle 2"/>
          <p:cNvSpPr/>
          <p:nvPr/>
        </p:nvSpPr>
        <p:spPr>
          <a:xfrm>
            <a:off x="0" y="1981200"/>
            <a:ext cx="9067800" cy="28007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void EUSCIB0_IRQHandler(void){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uint32_t status         =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 Get EUSCI_B0 interrupt flag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IFG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EUSCI_B_IFG_RXIFG0;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Clear EUSCI_B0 RX interrupt flag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(status &amp; EUSCI_B_IFG_RXIFG0){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Check if receive interrupt occurs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RXData</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EUSCI_B0-&gt;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RXBUF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Load current </a:t>
            </a:r>
            <a:r>
              <a:rPr kumimoji="0" lang="en-US" sz="1600" b="1" i="0" u="none" strike="noStrike" kern="1200" cap="none" spc="0" normalizeH="0" baseline="0" noProof="0" dirty="0" err="1">
                <a:ln>
                  <a:noFill/>
                </a:ln>
                <a:solidFill>
                  <a:srgbClr val="00FF00"/>
                </a:solidFill>
                <a:effectLst/>
                <a:uLnTx/>
                <a:uFillTx/>
                <a:latin typeface="Times New Roman" panose="02020603050405020304" pitchFamily="18" charset="0"/>
                <a:cs typeface="Times New Roman" panose="02020603050405020304" pitchFamily="18" charset="0"/>
              </a:rPr>
              <a:t>RXData</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value to transmit buffer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3F7F5F"/>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if </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RXData</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0" lang="en-US" sz="1600" b="1" i="0" u="none" strike="noStrike" kern="1200" cap="none" spc="0" normalizeH="0" baseline="0" noProof="0" dirty="0">
                <a:ln>
                  <a:noFill/>
                </a:ln>
                <a:solidFill>
                  <a:srgbClr val="2A00FF"/>
                </a:solidFill>
                <a:effectLst/>
                <a:uLnTx/>
                <a:uFillTx/>
                <a:latin typeface="Times New Roman" panose="02020603050405020304" pitchFamily="18" charset="0"/>
                <a:cs typeface="Times New Roman" panose="02020603050405020304" pitchFamily="18" charset="0"/>
              </a:rPr>
              <a:t>'R'</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P2-&gt;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OUT</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LED2_RED;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Toggle P2.0 if 'R' is received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else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RXData</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0" lang="en-US" sz="1600" b="1" i="0" u="none" strike="noStrike" kern="1200" cap="none" spc="0" normalizeH="0" baseline="0" noProof="0" dirty="0">
                <a:ln>
                  <a:noFill/>
                </a:ln>
                <a:solidFill>
                  <a:srgbClr val="2A00FF"/>
                </a:solidFill>
                <a:effectLst/>
                <a:uLnTx/>
                <a:uFillTx/>
                <a:latin typeface="Times New Roman" panose="02020603050405020304" pitchFamily="18" charset="0"/>
                <a:cs typeface="Times New Roman" panose="02020603050405020304" pitchFamily="18" charset="0"/>
              </a:rPr>
              <a:t>'G'</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P2-&gt;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OUT</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LED2_GREEN;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Toggle P2.1 if 'G' is received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else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sz="1600" b="1" i="0" u="none" strike="noStrike" kern="1200" cap="none" spc="0" normalizeH="0" baseline="0" noProof="0" dirty="0">
                <a:ln>
                  <a:noFill/>
                </a:ln>
                <a:solidFill>
                  <a:srgbClr val="7F0055"/>
                </a:solidFill>
                <a:effectLst/>
                <a:uLnTx/>
                <a:uFillTx/>
                <a:latin typeface="Times New Roman" panose="02020603050405020304" pitchFamily="18" charset="0"/>
                <a:cs typeface="Times New Roman" panose="02020603050405020304" pitchFamily="18" charset="0"/>
              </a:rPr>
              <a:t>if</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RXData</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r>
              <a:rPr kumimoji="0" lang="en-US" sz="1600" b="1" i="0" u="none" strike="noStrike" kern="1200" cap="none" spc="0" normalizeH="0" baseline="0" noProof="0" dirty="0">
                <a:ln>
                  <a:noFill/>
                </a:ln>
                <a:solidFill>
                  <a:srgbClr val="2A00FF"/>
                </a:solidFill>
                <a:effectLst/>
                <a:uLnTx/>
                <a:uFillTx/>
                <a:latin typeface="Times New Roman" panose="02020603050405020304" pitchFamily="18" charset="0"/>
                <a:cs typeface="Times New Roman" panose="02020603050405020304" pitchFamily="18" charset="0"/>
              </a:rPr>
              <a:t>'B'</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P2-&gt;</a:t>
            </a:r>
            <a:r>
              <a:rPr kumimoji="0" lang="en-US" sz="1600" b="1" i="0" u="none" strike="noStrike" kern="1200" cap="none" spc="0" normalizeH="0" baseline="0" noProof="0" dirty="0">
                <a:ln>
                  <a:noFill/>
                </a:ln>
                <a:solidFill>
                  <a:srgbClr val="0000C0"/>
                </a:solidFill>
                <a:effectLst/>
                <a:uLnTx/>
                <a:uFillTx/>
                <a:latin typeface="Times New Roman" panose="02020603050405020304" pitchFamily="18" charset="0"/>
                <a:cs typeface="Times New Roman" panose="02020603050405020304" pitchFamily="18" charset="0"/>
              </a:rPr>
              <a:t>OUT</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LED2_BLUE;}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Toggle P2.2 if 'B' is received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2983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0991"/>
            <a:ext cx="8229600" cy="1077218"/>
          </a:xfrm>
        </p:spPr>
        <p:txBody>
          <a:bodyPr wrap="square">
            <a:sp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Other I2C sample code in</a:t>
            </a:r>
            <a:br>
              <a:rPr lang="en-US" sz="3200" b="1" dirty="0">
                <a:solidFill>
                  <a:srgbClr val="FF00FF"/>
                </a:solidFill>
                <a:latin typeface="Times New Roman" panose="02020603050405020304" pitchFamily="18" charset="0"/>
                <a:ea typeface="+mn-ea"/>
                <a:cs typeface="Times New Roman" panose="02020603050405020304" pitchFamily="18" charset="0"/>
              </a:rPr>
            </a:br>
            <a:r>
              <a:rPr lang="en-US" sz="3200" b="1" dirty="0">
                <a:solidFill>
                  <a:srgbClr val="FF00FF"/>
                </a:solidFill>
                <a:latin typeface="Times New Roman" panose="02020603050405020304" pitchFamily="18" charset="0"/>
                <a:ea typeface="+mn-ea"/>
                <a:cs typeface="Times New Roman" panose="02020603050405020304" pitchFamily="18" charset="0"/>
              </a:rPr>
              <a:t> code composer</a:t>
            </a:r>
          </a:p>
        </p:txBody>
      </p:sp>
      <p:pic>
        <p:nvPicPr>
          <p:cNvPr id="4" name="Picture 3"/>
          <p:cNvPicPr>
            <a:picLocks noChangeAspect="1"/>
          </p:cNvPicPr>
          <p:nvPr/>
        </p:nvPicPr>
        <p:blipFill>
          <a:blip r:embed="rId2"/>
          <a:stretch>
            <a:fillRect/>
          </a:stretch>
        </p:blipFill>
        <p:spPr>
          <a:xfrm>
            <a:off x="115778" y="1905000"/>
            <a:ext cx="8723422" cy="2971800"/>
          </a:xfrm>
          <a:prstGeom prst="rect">
            <a:avLst/>
          </a:prstGeom>
        </p:spPr>
      </p:pic>
    </p:spTree>
    <p:extLst>
      <p:ext uri="{BB962C8B-B14F-4D97-AF65-F5344CB8AC3E}">
        <p14:creationId xmlns:p14="http://schemas.microsoft.com/office/powerpoint/2010/main" val="4117549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2526"/>
            <a:ext cx="8229600" cy="584775"/>
          </a:xfrm>
        </p:spPr>
        <p:txBody>
          <a:bodyPr vert="horz" wrap="square" lIns="91440" tIns="45720" rIns="91440" bIns="45720" rtlCol="0" anchor="ctr">
            <a:sp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Rotary Encoder</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399180"/>
            <a:ext cx="3675062" cy="411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40080" y="4343400"/>
            <a:ext cx="2895600"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Trigger on CLK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Check DT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IF DT high- CCW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IF DT low - CW</a:t>
            </a:r>
          </a:p>
        </p:txBody>
      </p:sp>
      <p:grpSp>
        <p:nvGrpSpPr>
          <p:cNvPr id="6" name="Group 5"/>
          <p:cNvGrpSpPr/>
          <p:nvPr/>
        </p:nvGrpSpPr>
        <p:grpSpPr>
          <a:xfrm>
            <a:off x="381000" y="914400"/>
            <a:ext cx="3962400" cy="3210920"/>
            <a:chOff x="239475" y="807740"/>
            <a:chExt cx="3962400" cy="3210920"/>
          </a:xfrm>
        </p:grpSpPr>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922040"/>
              <a:ext cx="3431701" cy="309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39475" y="807740"/>
              <a:ext cx="38100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2350" y="3435305"/>
              <a:ext cx="3620850" cy="5833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1875" y="960140"/>
              <a:ext cx="38100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5400000">
              <a:off x="-589200" y="2284115"/>
              <a:ext cx="234315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2478526" y="2274590"/>
              <a:ext cx="234315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96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9067800" cy="75831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t"/>
            <a:r>
              <a:rPr lang="en-US" sz="3600" dirty="0"/>
              <a:t>I</a:t>
            </a:r>
            <a:r>
              <a:rPr lang="en-US" sz="3600" baseline="30000" dirty="0"/>
              <a:t>2</a:t>
            </a:r>
            <a:r>
              <a:rPr lang="en-US" sz="3600" dirty="0"/>
              <a:t>C Bit-Banged Without A Microcontroller!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048" y="1767840"/>
            <a:ext cx="6585552"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hlinkClick r:id="rId3"/>
          </p:cNvPr>
          <p:cNvSpPr/>
          <p:nvPr/>
        </p:nvSpPr>
        <p:spPr>
          <a:xfrm>
            <a:off x="1143000" y="5941930"/>
            <a:ext cx="7315200" cy="369332"/>
          </a:xfrm>
          <a:prstGeom prst="rect">
            <a:avLst/>
          </a:prstGeom>
        </p:spPr>
        <p:txBody>
          <a:bodyPr wrap="square">
            <a:spAutoFit/>
          </a:bodyPr>
          <a:lstStyle/>
          <a:p>
            <a:r>
              <a:rPr lang="en-US" dirty="0"/>
              <a:t>https://www.youtube.com/watch?v=8ZYMrcHm91s</a:t>
            </a:r>
          </a:p>
        </p:txBody>
      </p:sp>
      <p:sp>
        <p:nvSpPr>
          <p:cNvPr id="3" name="TextBox 2"/>
          <p:cNvSpPr txBox="1"/>
          <p:nvPr/>
        </p:nvSpPr>
        <p:spPr>
          <a:xfrm>
            <a:off x="1219200" y="6290846"/>
            <a:ext cx="2108782" cy="338554"/>
          </a:xfrm>
          <a:prstGeom prst="rect">
            <a:avLst/>
          </a:prstGeom>
          <a:noFill/>
        </p:spPr>
        <p:txBody>
          <a:bodyPr wrap="none" rtlCol="0">
            <a:spAutoFit/>
          </a:bodyPr>
          <a:lstStyle/>
          <a:p>
            <a:r>
              <a:rPr lang="en-US" sz="1600" dirty="0"/>
              <a:t>At 7:20 gets interesting</a:t>
            </a:r>
          </a:p>
        </p:txBody>
      </p:sp>
      <p:sp>
        <p:nvSpPr>
          <p:cNvPr id="5" name="Rectangle 4"/>
          <p:cNvSpPr/>
          <p:nvPr/>
        </p:nvSpPr>
        <p:spPr>
          <a:xfrm>
            <a:off x="0" y="838200"/>
            <a:ext cx="9220200" cy="830997"/>
          </a:xfrm>
          <a:prstGeom prst="rect">
            <a:avLst/>
          </a:prstGeom>
        </p:spPr>
        <p:txBody>
          <a:bodyPr wrap="square">
            <a:spAutoFit/>
          </a:bodyPr>
          <a:lstStyle/>
          <a:p>
            <a:r>
              <a:rPr lang="en-US" sz="2400" dirty="0"/>
              <a:t>“Bit Banging” means that instead using dedicated hardware, normal general purpose I/O pins are used to implement a protocol like I</a:t>
            </a:r>
            <a:r>
              <a:rPr lang="en-US" sz="2400" baseline="30000" dirty="0"/>
              <a:t>2</a:t>
            </a:r>
            <a:r>
              <a:rPr lang="en-US" sz="2400" dirty="0"/>
              <a:t>C or SPI.</a:t>
            </a:r>
          </a:p>
        </p:txBody>
      </p:sp>
    </p:spTree>
    <p:extLst>
      <p:ext uri="{BB962C8B-B14F-4D97-AF65-F5344CB8AC3E}">
        <p14:creationId xmlns:p14="http://schemas.microsoft.com/office/powerpoint/2010/main" val="324312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p:cNvPicPr>
            <a:picLocks noChangeAspect="1"/>
          </p:cNvPicPr>
          <p:nvPr/>
        </p:nvPicPr>
        <p:blipFill rotWithShape="1">
          <a:blip r:embed="rId2"/>
          <a:srcRect b="5031"/>
          <a:stretch/>
        </p:blipFill>
        <p:spPr>
          <a:xfrm>
            <a:off x="2670171" y="735021"/>
            <a:ext cx="3783691" cy="5656805"/>
          </a:xfrm>
          <a:prstGeom prst="rect">
            <a:avLst/>
          </a:prstGeom>
        </p:spPr>
      </p:pic>
      <p:sp>
        <p:nvSpPr>
          <p:cNvPr id="9" name="Rectangle 8"/>
          <p:cNvSpPr/>
          <p:nvPr/>
        </p:nvSpPr>
        <p:spPr>
          <a:xfrm>
            <a:off x="1219200" y="12405"/>
            <a:ext cx="69545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66FF"/>
                </a:solidFill>
                <a:effectLst>
                  <a:outerShdw blurRad="38100" dist="38100" dir="2700000" algn="tl">
                    <a:srgbClr val="000000">
                      <a:alpha val="43137"/>
                    </a:srgbClr>
                  </a:outerShdw>
                </a:effectLst>
                <a:uLnTx/>
                <a:uFillTx/>
                <a:latin typeface="Algerian" panose="04020705040A02060702" pitchFamily="82" charset="0"/>
                <a:ea typeface="+mn-ea"/>
                <a:cs typeface="Times New Roman" panose="02020603050405020304" pitchFamily="18" charset="0"/>
              </a:rPr>
              <a:t>Launchpad Serial Communication</a:t>
            </a:r>
          </a:p>
        </p:txBody>
      </p:sp>
      <p:sp>
        <p:nvSpPr>
          <p:cNvPr id="6" name="TextBox 5"/>
          <p:cNvSpPr txBox="1"/>
          <p:nvPr/>
        </p:nvSpPr>
        <p:spPr>
          <a:xfrm>
            <a:off x="-76200" y="5752523"/>
            <a:ext cx="9220200" cy="369332"/>
          </a:xfrm>
          <a:prstGeom prst="rect">
            <a:avLst/>
          </a:prstGeom>
          <a:noFill/>
        </p:spPr>
        <p:txBody>
          <a:bodyPr wrap="square" rtlCol="0">
            <a:spAutoFit/>
          </a:bodyPr>
          <a:lstStyle>
            <a:defPPr>
              <a:defRPr lang="en-US"/>
            </a:defPPr>
            <a:lvl1pPr>
              <a:spcAft>
                <a:spcPts val="600"/>
              </a:spcAft>
              <a:defRPr b="1">
                <a:solidFill>
                  <a:srgbClr val="FFFF00"/>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6706372" y="1612928"/>
            <a:ext cx="2382167" cy="4508927"/>
          </a:xfrm>
          <a:prstGeom prst="rect">
            <a:avLst/>
          </a:prstGeom>
          <a:noFill/>
        </p:spPr>
        <p:txBody>
          <a:bodyPr wrap="square" rtlCol="0">
            <a:spAutoFit/>
          </a:bodyPr>
          <a:lstStyle/>
          <a:p>
            <a:pPr lvl="0">
              <a:spcAft>
                <a:spcPts val="600"/>
              </a:spcAft>
              <a:defRPr/>
            </a:pPr>
            <a:r>
              <a:rPr lang="en-US" b="1" dirty="0">
                <a:solidFill>
                  <a:srgbClr val="00FF00"/>
                </a:solidFill>
                <a:latin typeface="Times New Roman" panose="02020603050405020304" pitchFamily="18" charset="0"/>
                <a:cs typeface="Times New Roman" panose="02020603050405020304" pitchFamily="18" charset="0"/>
              </a:rPr>
              <a:t>Serial receive (RX) and transmit (TX) bit streams</a:t>
            </a:r>
          </a:p>
          <a:p>
            <a:pPr lvl="0">
              <a:spcAft>
                <a:spcPts val="600"/>
              </a:spcAft>
              <a:defRPr/>
            </a:pPr>
            <a:endParaRPr lang="en-US" b="1" dirty="0">
              <a:solidFill>
                <a:srgbClr val="00FF00"/>
              </a:solidFill>
              <a:latin typeface="Times New Roman" panose="02020603050405020304" pitchFamily="18" charset="0"/>
              <a:cs typeface="Times New Roman" panose="02020603050405020304" pitchFamily="18" charset="0"/>
            </a:endParaRPr>
          </a:p>
          <a:p>
            <a:pPr lvl="0">
              <a:spcAft>
                <a:spcPts val="600"/>
              </a:spcAft>
              <a:defRPr/>
            </a:pPr>
            <a:r>
              <a:rPr lang="en-US" b="1" dirty="0">
                <a:solidFill>
                  <a:srgbClr val="00FF00"/>
                </a:solidFill>
                <a:latin typeface="Times New Roman" panose="02020603050405020304" pitchFamily="18" charset="0"/>
                <a:cs typeface="Times New Roman" panose="02020603050405020304" pitchFamily="18" charset="0"/>
              </a:rPr>
              <a:t>Connected to eUSCI_A0 on MSP432 (P1.2, P1.3)</a:t>
            </a:r>
          </a:p>
          <a:p>
            <a:pPr lvl="0">
              <a:spcAft>
                <a:spcPts val="600"/>
              </a:spcAft>
              <a:defRPr/>
            </a:pPr>
            <a:r>
              <a:rPr lang="en-US" b="1" dirty="0">
                <a:solidFill>
                  <a:srgbClr val="00FF00"/>
                </a:solidFill>
                <a:latin typeface="Times New Roman" panose="02020603050405020304" pitchFamily="18" charset="0"/>
                <a:cs typeface="Times New Roman" panose="02020603050405020304" pitchFamily="18" charset="0"/>
              </a:rPr>
              <a:t>Used to </a:t>
            </a:r>
          </a:p>
          <a:p>
            <a:pPr lvl="0">
              <a:spcAft>
                <a:spcPts val="600"/>
              </a:spcAft>
              <a:defRPr/>
            </a:pPr>
            <a:r>
              <a:rPr lang="en-US" b="1" dirty="0">
                <a:solidFill>
                  <a:srgbClr val="00FF00"/>
                </a:solidFill>
                <a:latin typeface="Times New Roman" panose="02020603050405020304" pitchFamily="18" charset="0"/>
                <a:cs typeface="Times New Roman" panose="02020603050405020304" pitchFamily="18" charset="0"/>
              </a:rPr>
              <a:t>communicate between MSP432 program and PC terminal emulator</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flipH="1">
            <a:off x="4943815" y="2591487"/>
            <a:ext cx="2048572" cy="0"/>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11" name="Straight Arrow Connector 10"/>
          <p:cNvCxnSpPr/>
          <p:nvPr/>
        </p:nvCxnSpPr>
        <p:spPr>
          <a:xfrm flipH="1">
            <a:off x="4943815" y="2599013"/>
            <a:ext cx="2030449" cy="1960512"/>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0" y="1459699"/>
            <a:ext cx="2362200" cy="31700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USB to serial converter hardware in an ARM M4 chip  also runs debug program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(you can also buy devices that perform serial to USB conversion)</a:t>
            </a:r>
          </a:p>
        </p:txBody>
      </p:sp>
    </p:spTree>
    <p:extLst>
      <p:ext uri="{BB962C8B-B14F-4D97-AF65-F5344CB8AC3E}">
        <p14:creationId xmlns:p14="http://schemas.microsoft.com/office/powerpoint/2010/main" val="319178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repeatCount="indefinite"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1000"/>
                                        <p:tgtEl>
                                          <p:spTgt spid="12"/>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1524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Using the Backchannel UART for </a:t>
            </a:r>
            <a:r>
              <a:rPr lang="en-US" sz="2800" b="1" dirty="0" err="1">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printf</a:t>
            </a: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 to PC </a:t>
            </a:r>
          </a:p>
        </p:txBody>
      </p:sp>
      <p:sp>
        <p:nvSpPr>
          <p:cNvPr id="10" name="Rectangle 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4" name="Rectangle 13"/>
          <p:cNvSpPr/>
          <p:nvPr/>
        </p:nvSpPr>
        <p:spPr>
          <a:xfrm>
            <a:off x="117656" y="708838"/>
            <a:ext cx="9007294" cy="2185214"/>
          </a:xfrm>
          <a:prstGeom prst="rect">
            <a:avLst/>
          </a:prstGeom>
        </p:spPr>
        <p:txBody>
          <a:bodyPr wrap="square">
            <a:spAutoFit/>
          </a:bodyPr>
          <a:lstStyle/>
          <a:p>
            <a:pPr marL="0" marR="0" lvl="0" indent="0" defTabSz="914400" eaLnBrk="1" fontAlgn="base"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If you use </a:t>
            </a:r>
            <a:r>
              <a:rPr kumimoji="0" lang="en-US" b="1" i="0" u="none" strike="noStrike" kern="0" cap="none" spc="0" normalizeH="0" baseline="0" noProof="0" dirty="0" err="1">
                <a:ln>
                  <a:noFill/>
                </a:ln>
                <a:solidFill>
                  <a:srgbClr val="FF00FF"/>
                </a:solidFill>
                <a:effectLst/>
                <a:uLnTx/>
                <a:uFillTx/>
                <a:latin typeface="Times New Roman" panose="02020603050405020304" pitchFamily="18" charset="0"/>
                <a:cs typeface="Times New Roman" panose="02020603050405020304" pitchFamily="18" charset="0"/>
              </a:rPr>
              <a:t>printf</a:t>
            </a:r>
            <a:r>
              <a:rPr kumimoji="0" lang="en-US"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 ( ) </a:t>
            </a: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in your code without setting it up for channeling it through the </a:t>
            </a:r>
            <a:r>
              <a:rPr kumimoji="0" lang="en-US"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UART</a:t>
            </a: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the character strings will be viewable on the debug console.</a:t>
            </a:r>
          </a:p>
          <a:p>
            <a:pPr marL="0" marR="0" lvl="0" indent="0" defTabSz="914400" eaLnBrk="1" fontAlgn="base"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The compiler/debugger adds a breakpoint right after the code converting the character strings finishes, and then pull the characters out the memory via JTAG and displays it on the console (when the buffer is flushed with \n).</a:t>
            </a:r>
          </a:p>
          <a:p>
            <a:pPr marL="0" marR="0" lvl="0" indent="0" defTabSz="914400" eaLnBrk="1" fontAlgn="base"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To get characters to route to the PC com port, we need to override </a:t>
            </a:r>
            <a:r>
              <a:rPr kumimoji="0" lang="en-US" b="1" i="1" u="none" strike="noStrike" kern="0" cap="none" spc="0" normalizeH="0" baseline="0" noProof="0" dirty="0" err="1">
                <a:ln>
                  <a:noFill/>
                </a:ln>
                <a:solidFill>
                  <a:srgbClr val="FF00FF"/>
                </a:solidFill>
                <a:effectLst/>
                <a:uLnTx/>
                <a:uFillTx/>
                <a:latin typeface="Times New Roman" panose="02020603050405020304" pitchFamily="18" charset="0"/>
                <a:cs typeface="Times New Roman" panose="02020603050405020304" pitchFamily="18" charset="0"/>
              </a:rPr>
              <a:t>fputc</a:t>
            </a:r>
            <a:r>
              <a:rPr kumimoji="0" lang="en-US" b="1" i="1"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 </a:t>
            </a:r>
            <a:r>
              <a:rPr kumimoji="0" lang="en-US"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and </a:t>
            </a:r>
            <a:r>
              <a:rPr kumimoji="0" lang="en-US" b="1" i="1" u="none" strike="noStrike" kern="0" cap="none" spc="0" normalizeH="0" baseline="0" noProof="0" dirty="0" err="1">
                <a:ln>
                  <a:noFill/>
                </a:ln>
                <a:solidFill>
                  <a:srgbClr val="FF00FF"/>
                </a:solidFill>
                <a:effectLst/>
                <a:uLnTx/>
                <a:uFillTx/>
                <a:latin typeface="Times New Roman" panose="02020603050405020304" pitchFamily="18" charset="0"/>
                <a:cs typeface="Times New Roman" panose="02020603050405020304" pitchFamily="18" charset="0"/>
              </a:rPr>
              <a:t>fputs</a:t>
            </a:r>
            <a:r>
              <a:rPr kumimoji="0" lang="en-US" b="1" i="1"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a:t>
            </a:r>
            <a:r>
              <a:rPr kumimoji="0" lang="en-US"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 of the </a:t>
            </a:r>
            <a:r>
              <a:rPr kumimoji="0" lang="en-US" b="1" i="1"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RTS (Run-Time-Support)</a:t>
            </a:r>
            <a:r>
              <a:rPr kumimoji="0" lang="en-US"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 library functions in a new file</a:t>
            </a:r>
          </a:p>
        </p:txBody>
      </p:sp>
      <p:sp>
        <p:nvSpPr>
          <p:cNvPr id="4" name="Rectangle 3"/>
          <p:cNvSpPr/>
          <p:nvPr/>
        </p:nvSpPr>
        <p:spPr>
          <a:xfrm>
            <a:off x="0" y="3124200"/>
            <a:ext cx="9079003" cy="646331"/>
          </a:xfrm>
          <a:prstGeom prst="rect">
            <a:avLst/>
          </a:prstGeom>
        </p:spPr>
        <p:txBody>
          <a:bodyPr wrap="square">
            <a:spAutoFit/>
          </a:bodyPr>
          <a:lstStyle/>
          <a:p>
            <a:r>
              <a:rPr lang="en-US" b="1" dirty="0">
                <a:solidFill>
                  <a:srgbClr val="FFFF00"/>
                </a:solidFill>
              </a:rPr>
              <a:t>http://43oh.com/2015/05/how-to-add-printf-support-for-the-msp432-launchpad-serial-port</a:t>
            </a:r>
          </a:p>
          <a:p>
            <a:endParaRPr lang="en-US" b="1" dirty="0">
              <a:solidFill>
                <a:srgbClr val="FFFF00"/>
              </a:solidFill>
            </a:endParaRPr>
          </a:p>
        </p:txBody>
      </p:sp>
      <p:sp>
        <p:nvSpPr>
          <p:cNvPr id="15" name="TextBox 14"/>
          <p:cNvSpPr txBox="1"/>
          <p:nvPr/>
        </p:nvSpPr>
        <p:spPr>
          <a:xfrm>
            <a:off x="3886200" y="3886200"/>
            <a:ext cx="5614737" cy="24622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You need to convert the old style EUSCI_A0_MODULE to EUSCI_A0_BASE</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You also need a terminal emulator program such as Termite </a:t>
            </a: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hlinkClick r:id="rId2"/>
              </a:rPr>
              <a:t>http://www.compuphase.com/software_termite.htm</a:t>
            </a: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to capture characters from the keyboard and send them to the serial port driver for the USB port connected to the Launchpad</a:t>
            </a:r>
          </a:p>
        </p:txBody>
      </p:sp>
      <p:grpSp>
        <p:nvGrpSpPr>
          <p:cNvPr id="19" name="Group 18"/>
          <p:cNvGrpSpPr/>
          <p:nvPr/>
        </p:nvGrpSpPr>
        <p:grpSpPr>
          <a:xfrm>
            <a:off x="134221" y="3597058"/>
            <a:ext cx="3519157" cy="2883010"/>
            <a:chOff x="134221" y="3597058"/>
            <a:chExt cx="3519157" cy="2883010"/>
          </a:xfrm>
        </p:grpSpPr>
        <p:pic>
          <p:nvPicPr>
            <p:cNvPr id="16" name="Picture 2" descr="Image result for lapto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772" y="3597058"/>
              <a:ext cx="1498606" cy="14986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6912821">
              <a:off x="1226787" y="4036493"/>
              <a:ext cx="908878" cy="9088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stretch>
              <a:fillRect/>
            </a:stretch>
          </p:blipFill>
          <p:spPr>
            <a:xfrm>
              <a:off x="134221" y="4990532"/>
              <a:ext cx="2417689" cy="1489536"/>
            </a:xfrm>
            <a:prstGeom prst="rect">
              <a:avLst/>
            </a:prstGeom>
          </p:spPr>
        </p:pic>
        <p:sp>
          <p:nvSpPr>
            <p:cNvPr id="5" name="Rectangle 4"/>
            <p:cNvSpPr/>
            <p:nvPr/>
          </p:nvSpPr>
          <p:spPr>
            <a:xfrm>
              <a:off x="1467678" y="5595305"/>
              <a:ext cx="1524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59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1524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Universal Serial Bus (USB)</a:t>
            </a:r>
          </a:p>
        </p:txBody>
      </p:sp>
      <p:sp>
        <p:nvSpPr>
          <p:cNvPr id="10" name="Rectangle 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2" name="Rectangle 11"/>
          <p:cNvSpPr/>
          <p:nvPr/>
        </p:nvSpPr>
        <p:spPr>
          <a:xfrm>
            <a:off x="152400" y="914400"/>
            <a:ext cx="8686800" cy="5093702"/>
          </a:xfrm>
          <a:prstGeom prst="rect">
            <a:avLst/>
          </a:prstGeom>
        </p:spPr>
        <p:txBody>
          <a:bodyPr wrap="square">
            <a:spAutoFit/>
          </a:bodyPr>
          <a:lstStyle/>
          <a:p>
            <a:pPr>
              <a:spcAft>
                <a:spcPts val="600"/>
              </a:spcAft>
            </a:pPr>
            <a:r>
              <a:rPr lang="en-US" sz="2000" b="1" dirty="0">
                <a:solidFill>
                  <a:srgbClr val="00FF00"/>
                </a:solidFill>
                <a:latin typeface="Times New Roman" panose="02020603050405020304" pitchFamily="18" charset="0"/>
                <a:cs typeface="Times New Roman" panose="02020603050405020304" pitchFamily="18" charset="0"/>
              </a:rPr>
              <a:t>An industry standard developed in the mid-1990s</a:t>
            </a:r>
          </a:p>
          <a:p>
            <a:pPr marL="800100" lvl="1" indent="-342900">
              <a:spcAft>
                <a:spcPts val="600"/>
              </a:spcAft>
              <a:buFont typeface="Wingdings" panose="05000000000000000000" pitchFamily="2" charset="2"/>
              <a:buChar char="ü"/>
            </a:pPr>
            <a:r>
              <a:rPr lang="en-US" sz="2000" b="1" i="1" dirty="0">
                <a:solidFill>
                  <a:srgbClr val="FFFF00"/>
                </a:solidFill>
                <a:latin typeface="Times New Roman" panose="02020603050405020304" pitchFamily="18" charset="0"/>
                <a:cs typeface="Times New Roman" panose="02020603050405020304" pitchFamily="18" charset="0"/>
              </a:rPr>
              <a:t>defines the cables, connectors and communications protocols</a:t>
            </a:r>
          </a:p>
          <a:p>
            <a:pPr marL="800100" lvl="1" indent="-342900">
              <a:spcAft>
                <a:spcPts val="600"/>
              </a:spcAft>
              <a:buFont typeface="Wingdings" panose="05000000000000000000" pitchFamily="2" charset="2"/>
              <a:buChar char="ü"/>
            </a:pPr>
            <a:r>
              <a:rPr lang="en-US" sz="2000" b="1" i="1" dirty="0">
                <a:solidFill>
                  <a:srgbClr val="FFFF00"/>
                </a:solidFill>
                <a:latin typeface="Times New Roman" panose="02020603050405020304" pitchFamily="18" charset="0"/>
                <a:cs typeface="Times New Roman" panose="02020603050405020304" pitchFamily="18" charset="0"/>
              </a:rPr>
              <a:t>used for communication and power between computers and electronic devices.</a:t>
            </a:r>
          </a:p>
          <a:p>
            <a:pPr marL="285750" indent="-285750">
              <a:spcAft>
                <a:spcPts val="600"/>
              </a:spcAft>
              <a:buFont typeface="Arial" pitchFamily="34" charset="0"/>
              <a:buChar char="•"/>
            </a:pPr>
            <a:endParaRPr lang="en-US" sz="2000" b="1" dirty="0">
              <a:solidFill>
                <a:srgbClr val="00FF00"/>
              </a:solidFill>
              <a:latin typeface="Times New Roman" panose="02020603050405020304" pitchFamily="18" charset="0"/>
              <a:cs typeface="Times New Roman" panose="02020603050405020304" pitchFamily="18" charset="0"/>
            </a:endParaRPr>
          </a:p>
          <a:p>
            <a:pPr>
              <a:spcAft>
                <a:spcPts val="600"/>
              </a:spcAft>
            </a:pPr>
            <a:r>
              <a:rPr lang="en-US" sz="2000" b="1" dirty="0">
                <a:solidFill>
                  <a:srgbClr val="00FF00"/>
                </a:solidFill>
                <a:latin typeface="Times New Roman" panose="02020603050405020304" pitchFamily="18" charset="0"/>
                <a:cs typeface="Times New Roman" panose="02020603050405020304" pitchFamily="18" charset="0"/>
              </a:rPr>
              <a:t>USB has effectively replaced a variety of earlier interfaces, such as serial and parallel ports.</a:t>
            </a:r>
          </a:p>
          <a:p>
            <a:pPr marL="285750" indent="-285750">
              <a:spcAft>
                <a:spcPts val="600"/>
              </a:spcAft>
              <a:buFont typeface="Arial" pitchFamily="34" charset="0"/>
              <a:buChar char="•"/>
            </a:pPr>
            <a:endParaRPr lang="en-US" sz="2000" b="1" dirty="0">
              <a:solidFill>
                <a:srgbClr val="00FF00"/>
              </a:solidFill>
              <a:latin typeface="Times New Roman" panose="02020603050405020304" pitchFamily="18" charset="0"/>
              <a:cs typeface="Times New Roman" panose="02020603050405020304" pitchFamily="18" charset="0"/>
            </a:endParaRPr>
          </a:p>
          <a:p>
            <a:pPr>
              <a:spcAft>
                <a:spcPts val="600"/>
              </a:spcAft>
            </a:pPr>
            <a:endParaRPr lang="en-US" sz="2000" b="1" dirty="0">
              <a:solidFill>
                <a:srgbClr val="00FF00"/>
              </a:solidFill>
              <a:latin typeface="Times New Roman" panose="02020603050405020304" pitchFamily="18" charset="0"/>
              <a:cs typeface="Times New Roman" panose="02020603050405020304" pitchFamily="18" charset="0"/>
            </a:endParaRPr>
          </a:p>
          <a:p>
            <a:pPr algn="ctr">
              <a:spcAft>
                <a:spcPts val="600"/>
              </a:spcAft>
            </a:pPr>
            <a:r>
              <a:rPr lang="en-US" sz="2000" b="1" dirty="0">
                <a:solidFill>
                  <a:srgbClr val="FF00FF"/>
                </a:solidFill>
                <a:latin typeface="Times New Roman" panose="02020603050405020304" pitchFamily="18" charset="0"/>
                <a:cs typeface="Times New Roman" panose="02020603050405020304" pitchFamily="18" charset="0"/>
              </a:rPr>
              <a:t>PCs automatically detects the peripheral and configures the necessary software (hot pluggable).</a:t>
            </a:r>
          </a:p>
          <a:p>
            <a:pPr algn="ctr">
              <a:spcAft>
                <a:spcPts val="600"/>
              </a:spcAft>
            </a:pPr>
            <a:endParaRPr lang="en-US" sz="2000" b="1" dirty="0">
              <a:solidFill>
                <a:srgbClr val="FF00FF"/>
              </a:solidFill>
              <a:latin typeface="Times New Roman" panose="02020603050405020304" pitchFamily="18" charset="0"/>
              <a:cs typeface="Times New Roman" panose="02020603050405020304" pitchFamily="18" charset="0"/>
            </a:endParaRPr>
          </a:p>
          <a:p>
            <a:pPr algn="ctr">
              <a:spcAft>
                <a:spcPts val="600"/>
              </a:spcAft>
            </a:pPr>
            <a:r>
              <a:rPr lang="en-US" sz="2000" b="1" dirty="0">
                <a:solidFill>
                  <a:srgbClr val="FF00FF"/>
                </a:solidFill>
                <a:latin typeface="Times New Roman" panose="02020603050405020304" pitchFamily="18" charset="0"/>
                <a:cs typeface="Times New Roman" panose="02020603050405020304" pitchFamily="18" charset="0"/>
              </a:rPr>
              <a:t>USB lets the PC automatically sense the power that's required and deliver it to the device</a:t>
            </a:r>
          </a:p>
        </p:txBody>
      </p:sp>
    </p:spTree>
    <p:extLst>
      <p:ext uri="{BB962C8B-B14F-4D97-AF65-F5344CB8AC3E}">
        <p14:creationId xmlns:p14="http://schemas.microsoft.com/office/powerpoint/2010/main" val="32834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Microcontroller Communications</a:t>
            </a:r>
          </a:p>
        </p:txBody>
      </p:sp>
      <p:sp>
        <p:nvSpPr>
          <p:cNvPr id="10" name="Rectangle 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5" name="Content Placeholder 2"/>
          <p:cNvSpPr txBox="1">
            <a:spLocks/>
          </p:cNvSpPr>
          <p:nvPr/>
        </p:nvSpPr>
        <p:spPr>
          <a:xfrm>
            <a:off x="104775" y="685800"/>
            <a:ext cx="9067800" cy="5211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Peripheral devices in embedded systems are often connected to the microcontroller as memory-mapped I/O devices.</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One common way to do this is connecting the peripherals to the microcontroller parallel address and data busses.</a:t>
            </a: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This works well for peripherals integrated on the microcontroller chip.</a:t>
            </a: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This would result in lots of traces on the PCB and additional </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‘glue logic’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to decode the address bus for off-chip peripherals.</a:t>
            </a: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To spare microcontroller pins and make the PCBs simpler (lower the costs) – </a:t>
            </a:r>
          </a:p>
          <a:p>
            <a:pPr marL="0" marR="0" lvl="0" indent="0" algn="l" defTabSz="914400" rtl="0" eaLnBrk="1" fontAlgn="auto" latinLnBrk="0" hangingPunct="1">
              <a:lnSpc>
                <a:spcPct val="100000"/>
              </a:lnSpc>
              <a:spcBef>
                <a:spcPct val="20000"/>
              </a:spcBef>
              <a:spcAft>
                <a:spcPts val="0"/>
              </a:spcAft>
              <a:buClrTx/>
              <a:buSzTx/>
              <a:buNone/>
              <a:tabLst/>
              <a:defRPr/>
            </a:pPr>
            <a:r>
              <a:rPr lang="en-US" sz="1800" b="1" dirty="0">
                <a:solidFill>
                  <a:srgbClr val="00FF00"/>
                </a:solidFill>
                <a:latin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Philips labs invented the ‘Inter-Integrated Circuit’ (I²C) protocol that only 	requires 2 wires for connecting all external peripherals to a microcontroller. </a:t>
            </a: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Now a published standard, the original specification defined a bus speed of 100 kbps, but now it supports speeds up to 5 Mbps for fast peripherals.</a:t>
            </a:r>
          </a:p>
        </p:txBody>
      </p:sp>
    </p:spTree>
    <p:extLst>
      <p:ext uri="{BB962C8B-B14F-4D97-AF65-F5344CB8AC3E}">
        <p14:creationId xmlns:p14="http://schemas.microsoft.com/office/powerpoint/2010/main" val="139462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Asynchronous Serial Communications</a:t>
            </a:r>
          </a:p>
        </p:txBody>
      </p:sp>
      <p:sp>
        <p:nvSpPr>
          <p:cNvPr id="10" name="Rectangle 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6" name="Content Placeholder 2"/>
          <p:cNvSpPr txBox="1">
            <a:spLocks/>
          </p:cNvSpPr>
          <p:nvPr/>
        </p:nvSpPr>
        <p:spPr>
          <a:xfrm>
            <a:off x="152400" y="789552"/>
            <a:ext cx="8229600" cy="52117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 UART with TX and RX lines, is called “asynchronous” (not synchronous) because data can be sent at random times.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 lot of overhead and complex hardware to control and sync baud rates is required to send and receive data.</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The receiver and transmitter must have clock rates that are close to one another to prevent sync errors.</a:t>
            </a:r>
          </a:p>
        </p:txBody>
      </p:sp>
      <p:sp>
        <p:nvSpPr>
          <p:cNvPr id="7" name="Rectangle 6"/>
          <p:cNvSpPr/>
          <p:nvPr/>
        </p:nvSpPr>
        <p:spPr>
          <a:xfrm>
            <a:off x="913503" y="2262920"/>
            <a:ext cx="3200400" cy="13234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Extra bits (start and stop bits) added to each byte help the receiver sync up to data as it arrives</a:t>
            </a:r>
          </a:p>
        </p:txBody>
      </p:sp>
      <p:grpSp>
        <p:nvGrpSpPr>
          <p:cNvPr id="62" name="Group 61"/>
          <p:cNvGrpSpPr/>
          <p:nvPr/>
        </p:nvGrpSpPr>
        <p:grpSpPr>
          <a:xfrm>
            <a:off x="4343400" y="1905000"/>
            <a:ext cx="4638168" cy="2201456"/>
            <a:chOff x="4215917" y="1341899"/>
            <a:chExt cx="4638168" cy="2201456"/>
          </a:xfrm>
        </p:grpSpPr>
        <p:sp>
          <p:nvSpPr>
            <p:cNvPr id="23" name="Line 7"/>
            <p:cNvSpPr>
              <a:spLocks noChangeShapeType="1"/>
            </p:cNvSpPr>
            <p:nvPr/>
          </p:nvSpPr>
          <p:spPr bwMode="auto">
            <a:xfrm>
              <a:off x="7221346" y="3348092"/>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24" name="Line 36"/>
            <p:cNvSpPr>
              <a:spLocks noChangeShapeType="1"/>
            </p:cNvSpPr>
            <p:nvPr/>
          </p:nvSpPr>
          <p:spPr bwMode="auto">
            <a:xfrm>
              <a:off x="4876863" y="2758207"/>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5" name="Line 39"/>
            <p:cNvSpPr>
              <a:spLocks noChangeShapeType="1"/>
            </p:cNvSpPr>
            <p:nvPr/>
          </p:nvSpPr>
          <p:spPr bwMode="auto">
            <a:xfrm>
              <a:off x="6225316" y="2768064"/>
              <a:ext cx="218" cy="666085"/>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6" name="Line 41"/>
            <p:cNvSpPr>
              <a:spLocks noChangeShapeType="1"/>
            </p:cNvSpPr>
            <p:nvPr/>
          </p:nvSpPr>
          <p:spPr bwMode="auto">
            <a:xfrm>
              <a:off x="5863113" y="2744586"/>
              <a:ext cx="1" cy="69942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7" name="Line 42"/>
            <p:cNvSpPr>
              <a:spLocks noChangeShapeType="1"/>
            </p:cNvSpPr>
            <p:nvPr/>
          </p:nvSpPr>
          <p:spPr bwMode="auto">
            <a:xfrm flipH="1">
              <a:off x="7585592" y="2756932"/>
              <a:ext cx="6022" cy="685746"/>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8" name="Line 43"/>
            <p:cNvSpPr>
              <a:spLocks noChangeShapeType="1"/>
            </p:cNvSpPr>
            <p:nvPr/>
          </p:nvSpPr>
          <p:spPr bwMode="auto">
            <a:xfrm>
              <a:off x="6541976" y="2758208"/>
              <a:ext cx="1194" cy="68447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9" name="Line 45"/>
            <p:cNvSpPr>
              <a:spLocks noChangeShapeType="1"/>
            </p:cNvSpPr>
            <p:nvPr/>
          </p:nvSpPr>
          <p:spPr bwMode="auto">
            <a:xfrm>
              <a:off x="6901813" y="3348092"/>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31" name="Line 53"/>
            <p:cNvSpPr>
              <a:spLocks noChangeShapeType="1"/>
            </p:cNvSpPr>
            <p:nvPr/>
          </p:nvSpPr>
          <p:spPr bwMode="auto">
            <a:xfrm>
              <a:off x="4864789" y="3424292"/>
              <a:ext cx="319533"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FFFF"/>
                </a:solidFill>
                <a:latin typeface="Arial"/>
                <a:cs typeface="Arial"/>
              </a:endParaRPr>
            </a:p>
          </p:txBody>
        </p:sp>
        <p:sp>
          <p:nvSpPr>
            <p:cNvPr id="32" name="Line 55"/>
            <p:cNvSpPr>
              <a:spLocks noChangeShapeType="1"/>
            </p:cNvSpPr>
            <p:nvPr/>
          </p:nvSpPr>
          <p:spPr bwMode="auto">
            <a:xfrm>
              <a:off x="5863330" y="3424292"/>
              <a:ext cx="35947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33" name="Line 57"/>
            <p:cNvSpPr>
              <a:spLocks noChangeShapeType="1"/>
            </p:cNvSpPr>
            <p:nvPr/>
          </p:nvSpPr>
          <p:spPr bwMode="auto">
            <a:xfrm>
              <a:off x="6542338" y="3424292"/>
              <a:ext cx="1038483"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34" name="Line 60"/>
            <p:cNvSpPr>
              <a:spLocks noChangeShapeType="1"/>
            </p:cNvSpPr>
            <p:nvPr/>
          </p:nvSpPr>
          <p:spPr bwMode="auto">
            <a:xfrm>
              <a:off x="7920325" y="2752311"/>
              <a:ext cx="758891"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5" name="Line 4"/>
            <p:cNvSpPr>
              <a:spLocks noChangeShapeType="1"/>
            </p:cNvSpPr>
            <p:nvPr/>
          </p:nvSpPr>
          <p:spPr bwMode="auto">
            <a:xfrm>
              <a:off x="5566858" y="2682007"/>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6" name="Line 51"/>
            <p:cNvSpPr>
              <a:spLocks noChangeShapeType="1"/>
            </p:cNvSpPr>
            <p:nvPr/>
          </p:nvSpPr>
          <p:spPr bwMode="auto">
            <a:xfrm>
              <a:off x="4236720" y="2758207"/>
              <a:ext cx="64008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7" name="Line 54"/>
            <p:cNvSpPr>
              <a:spLocks noChangeShapeType="1"/>
            </p:cNvSpPr>
            <p:nvPr/>
          </p:nvSpPr>
          <p:spPr bwMode="auto">
            <a:xfrm>
              <a:off x="5187161" y="2758207"/>
              <a:ext cx="67900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8" name="Line 56"/>
            <p:cNvSpPr>
              <a:spLocks noChangeShapeType="1"/>
            </p:cNvSpPr>
            <p:nvPr/>
          </p:nvSpPr>
          <p:spPr bwMode="auto">
            <a:xfrm>
              <a:off x="6216980" y="2758207"/>
              <a:ext cx="319533"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9" name="Line 58"/>
            <p:cNvSpPr>
              <a:spLocks noChangeShapeType="1"/>
            </p:cNvSpPr>
            <p:nvPr/>
          </p:nvSpPr>
          <p:spPr bwMode="auto">
            <a:xfrm>
              <a:off x="7580821" y="2757569"/>
              <a:ext cx="35947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40" name="Line 36"/>
            <p:cNvSpPr>
              <a:spLocks noChangeShapeType="1"/>
            </p:cNvSpPr>
            <p:nvPr/>
          </p:nvSpPr>
          <p:spPr bwMode="auto">
            <a:xfrm>
              <a:off x="5194782" y="2758207"/>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41" name="Line 59"/>
            <p:cNvSpPr>
              <a:spLocks noChangeShapeType="1"/>
            </p:cNvSpPr>
            <p:nvPr/>
          </p:nvSpPr>
          <p:spPr bwMode="auto">
            <a:xfrm>
              <a:off x="8035846" y="2768064"/>
              <a:ext cx="0" cy="731520"/>
            </a:xfrm>
            <a:prstGeom prst="line">
              <a:avLst/>
            </a:prstGeom>
            <a:noFill/>
            <a:ln w="38100">
              <a:solidFill>
                <a:srgbClr val="FF33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 name="TextBox 1"/>
            <p:cNvSpPr txBox="1"/>
            <p:nvPr/>
          </p:nvSpPr>
          <p:spPr>
            <a:xfrm>
              <a:off x="4743965" y="2375355"/>
              <a:ext cx="572593" cy="523220"/>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Start</a:t>
              </a:r>
            </a:p>
            <a:p>
              <a:pPr algn="ctr"/>
              <a:r>
                <a:rPr lang="en-US" sz="1400" b="1" dirty="0">
                  <a:solidFill>
                    <a:srgbClr val="FFFF00"/>
                  </a:solidFill>
                  <a:latin typeface="Times New Roman" panose="02020603050405020304" pitchFamily="18" charset="0"/>
                  <a:cs typeface="Times New Roman" panose="02020603050405020304" pitchFamily="18" charset="0"/>
                </a:rPr>
                <a:t>bit</a:t>
              </a:r>
            </a:p>
          </p:txBody>
        </p:sp>
        <p:sp>
          <p:nvSpPr>
            <p:cNvPr id="42" name="Text Box 21"/>
            <p:cNvSpPr txBox="1">
              <a:spLocks noChangeArrowheads="1"/>
            </p:cNvSpPr>
            <p:nvPr/>
          </p:nvSpPr>
          <p:spPr bwMode="auto">
            <a:xfrm>
              <a:off x="5223846"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43" name="Text Box 22"/>
            <p:cNvSpPr txBox="1">
              <a:spLocks noChangeArrowheads="1"/>
            </p:cNvSpPr>
            <p:nvPr/>
          </p:nvSpPr>
          <p:spPr bwMode="auto">
            <a:xfrm>
              <a:off x="5564182"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44" name="Text Box 23"/>
            <p:cNvSpPr txBox="1">
              <a:spLocks noChangeArrowheads="1"/>
            </p:cNvSpPr>
            <p:nvPr/>
          </p:nvSpPr>
          <p:spPr bwMode="auto">
            <a:xfrm>
              <a:off x="5902855"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45" name="Text Box 24"/>
            <p:cNvSpPr txBox="1">
              <a:spLocks noChangeArrowheads="1"/>
            </p:cNvSpPr>
            <p:nvPr/>
          </p:nvSpPr>
          <p:spPr bwMode="auto">
            <a:xfrm>
              <a:off x="6243190"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46" name="Text Box 25"/>
            <p:cNvSpPr txBox="1">
              <a:spLocks noChangeArrowheads="1"/>
            </p:cNvSpPr>
            <p:nvPr/>
          </p:nvSpPr>
          <p:spPr bwMode="auto">
            <a:xfrm>
              <a:off x="6581863"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47" name="Text Box 26"/>
            <p:cNvSpPr txBox="1">
              <a:spLocks noChangeArrowheads="1"/>
            </p:cNvSpPr>
            <p:nvPr/>
          </p:nvSpPr>
          <p:spPr bwMode="auto">
            <a:xfrm>
              <a:off x="6922199"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48" name="Text Box 27"/>
            <p:cNvSpPr txBox="1">
              <a:spLocks noChangeArrowheads="1"/>
            </p:cNvSpPr>
            <p:nvPr/>
          </p:nvSpPr>
          <p:spPr bwMode="auto">
            <a:xfrm>
              <a:off x="7260871" y="2367889"/>
              <a:ext cx="16309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49" name="Text Box 28"/>
            <p:cNvSpPr txBox="1">
              <a:spLocks noChangeArrowheads="1"/>
            </p:cNvSpPr>
            <p:nvPr/>
          </p:nvSpPr>
          <p:spPr bwMode="auto">
            <a:xfrm>
              <a:off x="7568755" y="2361539"/>
              <a:ext cx="3577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dirty="0">
                  <a:solidFill>
                    <a:srgbClr val="00FF00"/>
                  </a:solidFill>
                  <a:latin typeface="Times New Roman" panose="02020603050405020304" pitchFamily="18" charset="0"/>
                  <a:cs typeface="Times New Roman" panose="02020603050405020304" pitchFamily="18" charset="0"/>
                </a:rPr>
                <a:t> 1</a:t>
              </a:r>
            </a:p>
          </p:txBody>
        </p:sp>
        <p:sp>
          <p:nvSpPr>
            <p:cNvPr id="50" name="TextBox 49"/>
            <p:cNvSpPr txBox="1"/>
            <p:nvPr/>
          </p:nvSpPr>
          <p:spPr>
            <a:xfrm>
              <a:off x="5725519" y="2091495"/>
              <a:ext cx="1359775" cy="307777"/>
            </a:xfrm>
            <a:prstGeom prst="rect">
              <a:avLst/>
            </a:prstGeom>
            <a:noFill/>
          </p:spPr>
          <p:txBody>
            <a:bodyPr wrap="squar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Data bits</a:t>
              </a:r>
            </a:p>
          </p:txBody>
        </p:sp>
        <p:sp>
          <p:nvSpPr>
            <p:cNvPr id="51" name="TextBox 50"/>
            <p:cNvSpPr txBox="1"/>
            <p:nvPr/>
          </p:nvSpPr>
          <p:spPr>
            <a:xfrm>
              <a:off x="7588603" y="2872214"/>
              <a:ext cx="503664" cy="523220"/>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stop</a:t>
              </a:r>
            </a:p>
            <a:p>
              <a:pPr algn="ctr"/>
              <a:r>
                <a:rPr lang="en-US" sz="1400" b="1" dirty="0">
                  <a:solidFill>
                    <a:srgbClr val="FFFF00"/>
                  </a:solidFill>
                  <a:latin typeface="Times New Roman" panose="02020603050405020304" pitchFamily="18" charset="0"/>
                  <a:cs typeface="Times New Roman" panose="02020603050405020304" pitchFamily="18" charset="0"/>
                </a:rPr>
                <a:t>bit</a:t>
              </a:r>
            </a:p>
          </p:txBody>
        </p:sp>
        <p:sp>
          <p:nvSpPr>
            <p:cNvPr id="52" name="TextBox 51"/>
            <p:cNvSpPr txBox="1"/>
            <p:nvPr/>
          </p:nvSpPr>
          <p:spPr>
            <a:xfrm>
              <a:off x="4215917" y="2426824"/>
              <a:ext cx="463588" cy="307777"/>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idle</a:t>
              </a:r>
            </a:p>
          </p:txBody>
        </p:sp>
        <p:sp>
          <p:nvSpPr>
            <p:cNvPr id="53" name="TextBox 52"/>
            <p:cNvSpPr txBox="1"/>
            <p:nvPr/>
          </p:nvSpPr>
          <p:spPr>
            <a:xfrm>
              <a:off x="7936846" y="2242626"/>
              <a:ext cx="917239" cy="523220"/>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Idle or</a:t>
              </a:r>
            </a:p>
            <a:p>
              <a:pPr algn="ctr"/>
              <a:r>
                <a:rPr lang="en-US" sz="1400" b="1" dirty="0">
                  <a:solidFill>
                    <a:srgbClr val="FFFF00"/>
                  </a:solidFill>
                  <a:latin typeface="Times New Roman" panose="02020603050405020304" pitchFamily="18" charset="0"/>
                  <a:cs typeface="Times New Roman" panose="02020603050405020304" pitchFamily="18" charset="0"/>
                </a:rPr>
                <a:t>Next byte</a:t>
              </a:r>
            </a:p>
          </p:txBody>
        </p:sp>
        <p:sp>
          <p:nvSpPr>
            <p:cNvPr id="3" name="Rectangle 2"/>
            <p:cNvSpPr/>
            <p:nvPr/>
          </p:nvSpPr>
          <p:spPr>
            <a:xfrm>
              <a:off x="6920561" y="1341899"/>
              <a:ext cx="1143000" cy="548640"/>
            </a:xfrm>
            <a:prstGeom prst="rect">
              <a:avLst/>
            </a:prstGeom>
            <a:solidFill>
              <a:srgbClr val="FFFF00"/>
            </a:solidFill>
            <a:ln w="9525" cap="flat" cmpd="sng" algn="ctr">
              <a:solidFill>
                <a:srgbClr val="FFFF00"/>
              </a:solidFill>
              <a:prstDash val="solid"/>
              <a:round/>
              <a:headEnd type="none" w="med" len="med"/>
              <a:tailEnd type="none" w="med" len="med"/>
            </a:ln>
            <a:effectLst>
              <a:glow rad="228600">
                <a:schemeClr val="accent1">
                  <a:satMod val="175000"/>
                  <a:alpha val="40000"/>
                </a:scheme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algn="ctr" fontAlgn="base">
                <a:lnSpc>
                  <a:spcPct val="85000"/>
                </a:lnSpc>
                <a:spcBef>
                  <a:spcPct val="0"/>
                </a:spcBef>
                <a:spcAft>
                  <a:spcPct val="0"/>
                </a:spcAft>
              </a:pPr>
              <a:endParaRPr lang="en-US" sz="1400">
                <a:solidFill>
                  <a:srgbClr val="000000"/>
                </a:solidFill>
                <a:latin typeface="Calibri"/>
                <a:ea typeface="MS PGothic" pitchFamily="34" charset="-128"/>
                <a:cs typeface="Arial" charset="0"/>
              </a:endParaRPr>
            </a:p>
          </p:txBody>
        </p:sp>
        <p:sp>
          <p:nvSpPr>
            <p:cNvPr id="54" name="Rectangle 53"/>
            <p:cNvSpPr/>
            <p:nvPr/>
          </p:nvSpPr>
          <p:spPr>
            <a:xfrm>
              <a:off x="4582580" y="1344991"/>
              <a:ext cx="1097280" cy="548640"/>
            </a:xfrm>
            <a:prstGeom prst="rect">
              <a:avLst/>
            </a:prstGeom>
            <a:solidFill>
              <a:srgbClr val="FFFF00"/>
            </a:solidFill>
            <a:ln w="9525" cap="flat" cmpd="sng" algn="ctr">
              <a:solidFill>
                <a:srgbClr val="FFFF00"/>
              </a:solidFill>
              <a:prstDash val="solid"/>
              <a:round/>
              <a:headEnd type="none" w="med" len="med"/>
              <a:tailEnd type="none" w="med" len="med"/>
            </a:ln>
            <a:effectLst>
              <a:glow rad="228600">
                <a:schemeClr val="accent1">
                  <a:satMod val="175000"/>
                  <a:alpha val="40000"/>
                </a:scheme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algn="ctr" fontAlgn="base">
                <a:lnSpc>
                  <a:spcPct val="85000"/>
                </a:lnSpc>
                <a:spcBef>
                  <a:spcPct val="0"/>
                </a:spcBef>
                <a:spcAft>
                  <a:spcPct val="0"/>
                </a:spcAft>
              </a:pPr>
              <a:endParaRPr lang="en-US" sz="1400">
                <a:solidFill>
                  <a:srgbClr val="000000"/>
                </a:solidFill>
                <a:latin typeface="Calibri"/>
                <a:ea typeface="MS PGothic" pitchFamily="34" charset="-128"/>
                <a:cs typeface="Arial" charset="0"/>
              </a:endParaRPr>
            </a:p>
          </p:txBody>
        </p:sp>
        <p:cxnSp>
          <p:nvCxnSpPr>
            <p:cNvPr id="55" name="Straight Arrow Connector 54"/>
            <p:cNvCxnSpPr>
              <a:stCxn id="54" idx="3"/>
            </p:cNvCxnSpPr>
            <p:nvPr/>
          </p:nvCxnSpPr>
          <p:spPr>
            <a:xfrm flipV="1">
              <a:off x="5679860" y="1611691"/>
              <a:ext cx="78288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3" idx="1"/>
            </p:cNvCxnSpPr>
            <p:nvPr/>
          </p:nvCxnSpPr>
          <p:spPr>
            <a:xfrm>
              <a:off x="6413054" y="1611691"/>
              <a:ext cx="50750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63276" y="1444997"/>
              <a:ext cx="425116" cy="369332"/>
            </a:xfrm>
            <a:prstGeom prst="rect">
              <a:avLst/>
            </a:prstGeom>
            <a:noFill/>
          </p:spPr>
          <p:txBody>
            <a:bodyPr wrap="none" rtlCol="0">
              <a:spAutoFit/>
            </a:bodyPr>
            <a:lstStyle/>
            <a:p>
              <a:r>
                <a:rPr lang="en-US" b="1" dirty="0"/>
                <a:t>TX</a:t>
              </a:r>
            </a:p>
          </p:txBody>
        </p:sp>
        <p:sp>
          <p:nvSpPr>
            <p:cNvPr id="60" name="TextBox 59"/>
            <p:cNvSpPr txBox="1"/>
            <p:nvPr/>
          </p:nvSpPr>
          <p:spPr>
            <a:xfrm>
              <a:off x="6953257" y="1423933"/>
              <a:ext cx="441146" cy="369332"/>
            </a:xfrm>
            <a:prstGeom prst="rect">
              <a:avLst/>
            </a:prstGeom>
            <a:noFill/>
          </p:spPr>
          <p:txBody>
            <a:bodyPr wrap="none" rtlCol="0">
              <a:spAutoFit/>
            </a:bodyPr>
            <a:lstStyle/>
            <a:p>
              <a:r>
                <a:rPr lang="en-US" b="1" dirty="0"/>
                <a:t>RX</a:t>
              </a:r>
            </a:p>
          </p:txBody>
        </p:sp>
      </p:grpSp>
    </p:spTree>
    <p:extLst>
      <p:ext uri="{BB962C8B-B14F-4D97-AF65-F5344CB8AC3E}">
        <p14:creationId xmlns:p14="http://schemas.microsoft.com/office/powerpoint/2010/main" val="404882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synchronous Serial Communications</a:t>
            </a:r>
          </a:p>
        </p:txBody>
      </p:sp>
      <p:sp>
        <p:nvSpPr>
          <p:cNvPr id="10" name="Rectangle 9"/>
          <p:cNvSpPr/>
          <p:nvPr/>
        </p:nvSpPr>
        <p:spPr>
          <a:xfrm>
            <a:off x="-6806" y="6570046"/>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17" name="Group 16"/>
          <p:cNvGrpSpPr/>
          <p:nvPr/>
        </p:nvGrpSpPr>
        <p:grpSpPr>
          <a:xfrm>
            <a:off x="4457963" y="3980807"/>
            <a:ext cx="4496304" cy="699421"/>
            <a:chOff x="4316730" y="5535164"/>
            <a:chExt cx="3944958" cy="699421"/>
          </a:xfrm>
        </p:grpSpPr>
        <p:sp>
          <p:nvSpPr>
            <p:cNvPr id="24" name="Line 36"/>
            <p:cNvSpPr>
              <a:spLocks noChangeShapeType="1"/>
            </p:cNvSpPr>
            <p:nvPr/>
          </p:nvSpPr>
          <p:spPr bwMode="auto">
            <a:xfrm>
              <a:off x="5080513" y="5548785"/>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5" name="Line 39"/>
            <p:cNvSpPr>
              <a:spLocks noChangeShapeType="1"/>
            </p:cNvSpPr>
            <p:nvPr/>
          </p:nvSpPr>
          <p:spPr bwMode="auto">
            <a:xfrm>
              <a:off x="6098976" y="5558642"/>
              <a:ext cx="165" cy="666085"/>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6" name="Line 41"/>
            <p:cNvSpPr>
              <a:spLocks noChangeShapeType="1"/>
            </p:cNvSpPr>
            <p:nvPr/>
          </p:nvSpPr>
          <p:spPr bwMode="auto">
            <a:xfrm>
              <a:off x="5825410" y="5535164"/>
              <a:ext cx="1" cy="69942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7" name="Line 42"/>
            <p:cNvSpPr>
              <a:spLocks noChangeShapeType="1"/>
            </p:cNvSpPr>
            <p:nvPr/>
          </p:nvSpPr>
          <p:spPr bwMode="auto">
            <a:xfrm flipH="1">
              <a:off x="7126369" y="5547510"/>
              <a:ext cx="4548" cy="685746"/>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28" name="Line 43"/>
            <p:cNvSpPr>
              <a:spLocks noChangeShapeType="1"/>
            </p:cNvSpPr>
            <p:nvPr/>
          </p:nvSpPr>
          <p:spPr bwMode="auto">
            <a:xfrm>
              <a:off x="6338144" y="5548786"/>
              <a:ext cx="902" cy="68447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1" name="Line 53"/>
            <p:cNvSpPr>
              <a:spLocks noChangeShapeType="1"/>
            </p:cNvSpPr>
            <p:nvPr/>
          </p:nvSpPr>
          <p:spPr bwMode="auto">
            <a:xfrm>
              <a:off x="5071394" y="6214870"/>
              <a:ext cx="24133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FFFF"/>
                </a:solidFill>
                <a:latin typeface="Arial"/>
                <a:cs typeface="Arial"/>
              </a:endParaRPr>
            </a:p>
          </p:txBody>
        </p:sp>
        <p:sp>
          <p:nvSpPr>
            <p:cNvPr id="32" name="Line 55"/>
            <p:cNvSpPr>
              <a:spLocks noChangeShapeType="1"/>
            </p:cNvSpPr>
            <p:nvPr/>
          </p:nvSpPr>
          <p:spPr bwMode="auto">
            <a:xfrm>
              <a:off x="5825574" y="6214870"/>
              <a:ext cx="27150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33" name="Line 57"/>
            <p:cNvSpPr>
              <a:spLocks noChangeShapeType="1"/>
            </p:cNvSpPr>
            <p:nvPr/>
          </p:nvSpPr>
          <p:spPr bwMode="auto">
            <a:xfrm>
              <a:off x="6338417" y="6214870"/>
              <a:ext cx="78434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34" name="Line 60"/>
            <p:cNvSpPr>
              <a:spLocks noChangeShapeType="1"/>
            </p:cNvSpPr>
            <p:nvPr/>
          </p:nvSpPr>
          <p:spPr bwMode="auto">
            <a:xfrm>
              <a:off x="7379186" y="5552828"/>
              <a:ext cx="882502"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6" name="Line 51"/>
            <p:cNvSpPr>
              <a:spLocks noChangeShapeType="1"/>
            </p:cNvSpPr>
            <p:nvPr/>
          </p:nvSpPr>
          <p:spPr bwMode="auto">
            <a:xfrm>
              <a:off x="4316730" y="5548785"/>
              <a:ext cx="73152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7" name="Line 54"/>
            <p:cNvSpPr>
              <a:spLocks noChangeShapeType="1"/>
            </p:cNvSpPr>
            <p:nvPr/>
          </p:nvSpPr>
          <p:spPr bwMode="auto">
            <a:xfrm>
              <a:off x="5314876" y="5548785"/>
              <a:ext cx="512843"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8" name="Line 56"/>
            <p:cNvSpPr>
              <a:spLocks noChangeShapeType="1"/>
            </p:cNvSpPr>
            <p:nvPr/>
          </p:nvSpPr>
          <p:spPr bwMode="auto">
            <a:xfrm>
              <a:off x="6092680" y="5548785"/>
              <a:ext cx="241338"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39" name="Line 58"/>
            <p:cNvSpPr>
              <a:spLocks noChangeShapeType="1"/>
            </p:cNvSpPr>
            <p:nvPr/>
          </p:nvSpPr>
          <p:spPr bwMode="auto">
            <a:xfrm>
              <a:off x="7122765" y="5548147"/>
              <a:ext cx="271505"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40" name="Line 36"/>
            <p:cNvSpPr>
              <a:spLocks noChangeShapeType="1"/>
            </p:cNvSpPr>
            <p:nvPr/>
          </p:nvSpPr>
          <p:spPr bwMode="auto">
            <a:xfrm>
              <a:off x="5320632" y="5548785"/>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grpSp>
      <p:sp>
        <p:nvSpPr>
          <p:cNvPr id="51" name="TextBox 50"/>
          <p:cNvSpPr txBox="1"/>
          <p:nvPr/>
        </p:nvSpPr>
        <p:spPr>
          <a:xfrm>
            <a:off x="3979748" y="4190684"/>
            <a:ext cx="804451" cy="369332"/>
          </a:xfrm>
          <a:prstGeom prst="rect">
            <a:avLst/>
          </a:prstGeom>
          <a:noFill/>
        </p:spPr>
        <p:txBody>
          <a:bodyPr wrap="non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DATA</a:t>
            </a:r>
          </a:p>
        </p:txBody>
      </p:sp>
      <p:sp>
        <p:nvSpPr>
          <p:cNvPr id="52" name="TextBox 51"/>
          <p:cNvSpPr txBox="1"/>
          <p:nvPr/>
        </p:nvSpPr>
        <p:spPr>
          <a:xfrm>
            <a:off x="4164111" y="2159437"/>
            <a:ext cx="484428" cy="307777"/>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Idle</a:t>
            </a:r>
          </a:p>
        </p:txBody>
      </p:sp>
      <p:sp>
        <p:nvSpPr>
          <p:cNvPr id="53" name="TextBox 52"/>
          <p:cNvSpPr txBox="1"/>
          <p:nvPr/>
        </p:nvSpPr>
        <p:spPr>
          <a:xfrm>
            <a:off x="8107771" y="1958065"/>
            <a:ext cx="917239" cy="523220"/>
          </a:xfrm>
          <a:prstGeom prst="rect">
            <a:avLst/>
          </a:prstGeom>
          <a:noFill/>
        </p:spPr>
        <p:txBody>
          <a:bodyPr wrap="none" rtlCol="0">
            <a:spAutoFit/>
          </a:bodyPr>
          <a:lstStyle/>
          <a:p>
            <a:pPr algn="ctr"/>
            <a:r>
              <a:rPr lang="en-US" sz="1400" b="1" dirty="0">
                <a:solidFill>
                  <a:srgbClr val="FFFF00"/>
                </a:solidFill>
                <a:latin typeface="Times New Roman" panose="02020603050405020304" pitchFamily="18" charset="0"/>
                <a:cs typeface="Times New Roman" panose="02020603050405020304" pitchFamily="18" charset="0"/>
              </a:rPr>
              <a:t>Idle or</a:t>
            </a:r>
          </a:p>
          <a:p>
            <a:pPr algn="ctr"/>
            <a:r>
              <a:rPr lang="en-US" sz="1400" b="1" dirty="0">
                <a:solidFill>
                  <a:srgbClr val="FFFF00"/>
                </a:solidFill>
                <a:latin typeface="Times New Roman" panose="02020603050405020304" pitchFamily="18" charset="0"/>
                <a:cs typeface="Times New Roman" panose="02020603050405020304" pitchFamily="18" charset="0"/>
              </a:rPr>
              <a:t>Next byte</a:t>
            </a:r>
          </a:p>
        </p:txBody>
      </p:sp>
      <p:sp>
        <p:nvSpPr>
          <p:cNvPr id="3" name="Rectangle 2"/>
          <p:cNvSpPr/>
          <p:nvPr/>
        </p:nvSpPr>
        <p:spPr>
          <a:xfrm>
            <a:off x="7120120" y="1282837"/>
            <a:ext cx="1143000" cy="548640"/>
          </a:xfrm>
          <a:prstGeom prst="rect">
            <a:avLst/>
          </a:prstGeom>
          <a:solidFill>
            <a:srgbClr val="FFFF00"/>
          </a:solidFill>
          <a:ln w="9525" cap="flat" cmpd="sng" algn="ctr">
            <a:solidFill>
              <a:srgbClr val="FFFF00"/>
            </a:solidFill>
            <a:prstDash val="solid"/>
            <a:round/>
            <a:headEnd type="none" w="med" len="med"/>
            <a:tailEnd type="none" w="med" len="med"/>
          </a:ln>
          <a:effectLst>
            <a:glow rad="228600">
              <a:schemeClr val="accent1">
                <a:satMod val="175000"/>
                <a:alpha val="40000"/>
              </a:scheme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algn="ctr" fontAlgn="base">
              <a:lnSpc>
                <a:spcPct val="85000"/>
              </a:lnSpc>
              <a:spcBef>
                <a:spcPct val="0"/>
              </a:spcBef>
              <a:spcAft>
                <a:spcPct val="0"/>
              </a:spcAft>
            </a:pPr>
            <a:endParaRPr lang="en-US" sz="1400">
              <a:solidFill>
                <a:srgbClr val="000000"/>
              </a:solidFill>
              <a:latin typeface="Calibri"/>
              <a:ea typeface="MS PGothic" pitchFamily="34" charset="-128"/>
              <a:cs typeface="Arial" charset="0"/>
            </a:endParaRPr>
          </a:p>
        </p:txBody>
      </p:sp>
      <p:sp>
        <p:nvSpPr>
          <p:cNvPr id="54" name="Rectangle 53"/>
          <p:cNvSpPr/>
          <p:nvPr/>
        </p:nvSpPr>
        <p:spPr>
          <a:xfrm>
            <a:off x="4782139" y="1285929"/>
            <a:ext cx="1097280" cy="548640"/>
          </a:xfrm>
          <a:prstGeom prst="rect">
            <a:avLst/>
          </a:prstGeom>
          <a:solidFill>
            <a:srgbClr val="FFFF00"/>
          </a:solidFill>
          <a:ln w="9525" cap="flat" cmpd="sng" algn="ctr">
            <a:solidFill>
              <a:srgbClr val="FFFF00"/>
            </a:solidFill>
            <a:prstDash val="solid"/>
            <a:round/>
            <a:headEnd type="none" w="med" len="med"/>
            <a:tailEnd type="none" w="med" len="med"/>
          </a:ln>
          <a:effectLst>
            <a:glow rad="228600">
              <a:schemeClr val="accent1">
                <a:satMod val="175000"/>
                <a:alpha val="40000"/>
              </a:scheme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algn="ctr" fontAlgn="base">
              <a:lnSpc>
                <a:spcPct val="85000"/>
              </a:lnSpc>
              <a:spcBef>
                <a:spcPct val="0"/>
              </a:spcBef>
              <a:spcAft>
                <a:spcPct val="0"/>
              </a:spcAft>
            </a:pPr>
            <a:endParaRPr lang="en-US" sz="1400">
              <a:solidFill>
                <a:srgbClr val="000000"/>
              </a:solidFill>
              <a:latin typeface="Calibri"/>
              <a:ea typeface="MS PGothic" pitchFamily="34" charset="-128"/>
              <a:cs typeface="Arial" charset="0"/>
            </a:endParaRPr>
          </a:p>
        </p:txBody>
      </p:sp>
      <p:cxnSp>
        <p:nvCxnSpPr>
          <p:cNvPr id="55" name="Straight Arrow Connector 54"/>
          <p:cNvCxnSpPr/>
          <p:nvPr/>
        </p:nvCxnSpPr>
        <p:spPr>
          <a:xfrm flipV="1">
            <a:off x="5879419" y="1435237"/>
            <a:ext cx="78288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612613" y="1435237"/>
            <a:ext cx="50750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996826" y="1283246"/>
            <a:ext cx="936475" cy="584775"/>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CLOCK</a:t>
            </a:r>
          </a:p>
          <a:p>
            <a:r>
              <a:rPr lang="en-US" sz="1600" b="1" dirty="0">
                <a:latin typeface="Times New Roman" panose="02020603050405020304" pitchFamily="18" charset="0"/>
                <a:cs typeface="Times New Roman" panose="02020603050405020304" pitchFamily="18" charset="0"/>
              </a:rPr>
              <a:t>DATA</a:t>
            </a:r>
          </a:p>
        </p:txBody>
      </p:sp>
      <p:sp>
        <p:nvSpPr>
          <p:cNvPr id="56" name="TextBox 55"/>
          <p:cNvSpPr txBox="1"/>
          <p:nvPr/>
        </p:nvSpPr>
        <p:spPr>
          <a:xfrm>
            <a:off x="7144842" y="1264452"/>
            <a:ext cx="936475" cy="584775"/>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CLOCK</a:t>
            </a:r>
          </a:p>
          <a:p>
            <a:r>
              <a:rPr lang="en-US" sz="1600" b="1" dirty="0">
                <a:latin typeface="Times New Roman" panose="02020603050405020304" pitchFamily="18" charset="0"/>
                <a:cs typeface="Times New Roman" panose="02020603050405020304" pitchFamily="18" charset="0"/>
              </a:rPr>
              <a:t>DATA</a:t>
            </a:r>
          </a:p>
        </p:txBody>
      </p:sp>
      <p:cxnSp>
        <p:nvCxnSpPr>
          <p:cNvPr id="58" name="Straight Arrow Connector 57"/>
          <p:cNvCxnSpPr/>
          <p:nvPr/>
        </p:nvCxnSpPr>
        <p:spPr>
          <a:xfrm flipV="1">
            <a:off x="5863276" y="1740037"/>
            <a:ext cx="782889" cy="0"/>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596470" y="1740037"/>
            <a:ext cx="507507" cy="0"/>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083326" y="2532033"/>
            <a:ext cx="640080" cy="0"/>
          </a:xfrm>
          <a:prstGeom prst="line">
            <a:avLst/>
          </a:prstGeom>
          <a:noFill/>
          <a:ln w="38100" cap="flat" cmpd="sng" algn="ctr">
            <a:solidFill>
              <a:srgbClr val="00FF00"/>
            </a:solidFill>
            <a:prstDash val="solid"/>
            <a:miter lim="800000"/>
          </a:ln>
          <a:effectLst/>
        </p:spPr>
      </p:cxnSp>
      <p:cxnSp>
        <p:nvCxnSpPr>
          <p:cNvPr id="112" name="Straight Connector 111"/>
          <p:cNvCxnSpPr/>
          <p:nvPr/>
        </p:nvCxnSpPr>
        <p:spPr>
          <a:xfrm flipV="1">
            <a:off x="4737183" y="3164367"/>
            <a:ext cx="243331" cy="0"/>
          </a:xfrm>
          <a:prstGeom prst="line">
            <a:avLst/>
          </a:prstGeom>
          <a:noFill/>
          <a:ln w="38100" cap="flat" cmpd="sng" algn="ctr">
            <a:solidFill>
              <a:srgbClr val="00FF00"/>
            </a:solidFill>
            <a:prstDash val="solid"/>
            <a:miter lim="800000"/>
          </a:ln>
          <a:effectLst/>
        </p:spPr>
      </p:cxnSp>
      <p:cxnSp>
        <p:nvCxnSpPr>
          <p:cNvPr id="114" name="Straight Connector 113"/>
          <p:cNvCxnSpPr/>
          <p:nvPr/>
        </p:nvCxnSpPr>
        <p:spPr>
          <a:xfrm>
            <a:off x="4727658" y="2527969"/>
            <a:ext cx="0" cy="636401"/>
          </a:xfrm>
          <a:prstGeom prst="line">
            <a:avLst/>
          </a:prstGeom>
          <a:noFill/>
          <a:ln w="38100" cap="flat" cmpd="sng" algn="ctr">
            <a:solidFill>
              <a:srgbClr val="00FF00"/>
            </a:solidFill>
            <a:prstDash val="solid"/>
            <a:miter lim="800000"/>
          </a:ln>
          <a:effectLst/>
        </p:spPr>
      </p:cxnSp>
      <p:cxnSp>
        <p:nvCxnSpPr>
          <p:cNvPr id="115" name="Straight Connector 114"/>
          <p:cNvCxnSpPr/>
          <p:nvPr/>
        </p:nvCxnSpPr>
        <p:spPr>
          <a:xfrm flipV="1">
            <a:off x="4980513" y="2534296"/>
            <a:ext cx="243331" cy="0"/>
          </a:xfrm>
          <a:prstGeom prst="line">
            <a:avLst/>
          </a:prstGeom>
          <a:noFill/>
          <a:ln w="38100" cap="flat" cmpd="sng" algn="ctr">
            <a:solidFill>
              <a:srgbClr val="00FF00"/>
            </a:solidFill>
            <a:prstDash val="solid"/>
            <a:miter lim="800000"/>
          </a:ln>
          <a:effectLst/>
        </p:spPr>
      </p:cxnSp>
      <p:cxnSp>
        <p:nvCxnSpPr>
          <p:cNvPr id="116" name="Straight Connector 115"/>
          <p:cNvCxnSpPr/>
          <p:nvPr/>
        </p:nvCxnSpPr>
        <p:spPr>
          <a:xfrm flipV="1">
            <a:off x="5223844" y="3157108"/>
            <a:ext cx="243331" cy="0"/>
          </a:xfrm>
          <a:prstGeom prst="line">
            <a:avLst/>
          </a:prstGeom>
          <a:noFill/>
          <a:ln w="38100" cap="flat" cmpd="sng" algn="ctr">
            <a:solidFill>
              <a:srgbClr val="00FF00"/>
            </a:solidFill>
            <a:prstDash val="solid"/>
            <a:miter lim="800000"/>
          </a:ln>
          <a:effectLst/>
        </p:spPr>
      </p:cxnSp>
      <p:cxnSp>
        <p:nvCxnSpPr>
          <p:cNvPr id="117" name="Straight Connector 116"/>
          <p:cNvCxnSpPr/>
          <p:nvPr/>
        </p:nvCxnSpPr>
        <p:spPr>
          <a:xfrm>
            <a:off x="4980513" y="2547885"/>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18" name="Straight Connector 117"/>
          <p:cNvCxnSpPr/>
          <p:nvPr/>
        </p:nvCxnSpPr>
        <p:spPr>
          <a:xfrm>
            <a:off x="5223844" y="2520707"/>
            <a:ext cx="0" cy="636401"/>
          </a:xfrm>
          <a:prstGeom prst="line">
            <a:avLst/>
          </a:prstGeom>
          <a:noFill/>
          <a:ln w="38100" cap="flat" cmpd="sng" algn="ctr">
            <a:solidFill>
              <a:srgbClr val="00FF00"/>
            </a:solidFill>
            <a:prstDash val="solid"/>
            <a:miter lim="800000"/>
          </a:ln>
          <a:effectLst/>
        </p:spPr>
      </p:cxnSp>
      <p:cxnSp>
        <p:nvCxnSpPr>
          <p:cNvPr id="119" name="Straight Connector 118"/>
          <p:cNvCxnSpPr/>
          <p:nvPr/>
        </p:nvCxnSpPr>
        <p:spPr>
          <a:xfrm flipV="1">
            <a:off x="5458906" y="2529767"/>
            <a:ext cx="243331" cy="0"/>
          </a:xfrm>
          <a:prstGeom prst="line">
            <a:avLst/>
          </a:prstGeom>
          <a:noFill/>
          <a:ln w="38100" cap="flat" cmpd="sng" algn="ctr">
            <a:solidFill>
              <a:srgbClr val="00FF00"/>
            </a:solidFill>
            <a:prstDash val="solid"/>
            <a:miter lim="800000"/>
          </a:ln>
          <a:effectLst/>
        </p:spPr>
      </p:cxnSp>
      <p:cxnSp>
        <p:nvCxnSpPr>
          <p:cNvPr id="120" name="Straight Connector 119"/>
          <p:cNvCxnSpPr/>
          <p:nvPr/>
        </p:nvCxnSpPr>
        <p:spPr>
          <a:xfrm flipV="1">
            <a:off x="5702236" y="3152576"/>
            <a:ext cx="243331" cy="0"/>
          </a:xfrm>
          <a:prstGeom prst="line">
            <a:avLst/>
          </a:prstGeom>
          <a:noFill/>
          <a:ln w="38100" cap="flat" cmpd="sng" algn="ctr">
            <a:solidFill>
              <a:srgbClr val="00FF00"/>
            </a:solidFill>
            <a:prstDash val="solid"/>
            <a:miter lim="800000"/>
          </a:ln>
          <a:effectLst/>
        </p:spPr>
      </p:cxnSp>
      <p:cxnSp>
        <p:nvCxnSpPr>
          <p:cNvPr id="121" name="Straight Connector 120"/>
          <p:cNvCxnSpPr/>
          <p:nvPr/>
        </p:nvCxnSpPr>
        <p:spPr>
          <a:xfrm>
            <a:off x="5458906" y="2543356"/>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22" name="Straight Connector 121"/>
          <p:cNvCxnSpPr/>
          <p:nvPr/>
        </p:nvCxnSpPr>
        <p:spPr>
          <a:xfrm>
            <a:off x="5702236" y="2516178"/>
            <a:ext cx="0" cy="636401"/>
          </a:xfrm>
          <a:prstGeom prst="line">
            <a:avLst/>
          </a:prstGeom>
          <a:noFill/>
          <a:ln w="38100" cap="flat" cmpd="sng" algn="ctr">
            <a:solidFill>
              <a:srgbClr val="00FF00"/>
            </a:solidFill>
            <a:prstDash val="solid"/>
            <a:miter lim="800000"/>
          </a:ln>
          <a:effectLst/>
        </p:spPr>
      </p:cxnSp>
      <p:cxnSp>
        <p:nvCxnSpPr>
          <p:cNvPr id="123" name="Straight Connector 122"/>
          <p:cNvCxnSpPr/>
          <p:nvPr/>
        </p:nvCxnSpPr>
        <p:spPr>
          <a:xfrm flipV="1">
            <a:off x="5945567" y="2532030"/>
            <a:ext cx="243331" cy="0"/>
          </a:xfrm>
          <a:prstGeom prst="line">
            <a:avLst/>
          </a:prstGeom>
          <a:noFill/>
          <a:ln w="38100" cap="flat" cmpd="sng" algn="ctr">
            <a:solidFill>
              <a:srgbClr val="00FF00"/>
            </a:solidFill>
            <a:prstDash val="solid"/>
            <a:miter lim="800000"/>
          </a:ln>
          <a:effectLst/>
        </p:spPr>
      </p:cxnSp>
      <p:cxnSp>
        <p:nvCxnSpPr>
          <p:cNvPr id="124" name="Straight Connector 123"/>
          <p:cNvCxnSpPr/>
          <p:nvPr/>
        </p:nvCxnSpPr>
        <p:spPr>
          <a:xfrm flipV="1">
            <a:off x="6188897" y="3154842"/>
            <a:ext cx="243331" cy="0"/>
          </a:xfrm>
          <a:prstGeom prst="line">
            <a:avLst/>
          </a:prstGeom>
          <a:noFill/>
          <a:ln w="38100" cap="flat" cmpd="sng" algn="ctr">
            <a:solidFill>
              <a:srgbClr val="00FF00"/>
            </a:solidFill>
            <a:prstDash val="solid"/>
            <a:miter lim="800000"/>
          </a:ln>
          <a:effectLst/>
        </p:spPr>
      </p:cxnSp>
      <p:cxnSp>
        <p:nvCxnSpPr>
          <p:cNvPr id="125" name="Straight Connector 124"/>
          <p:cNvCxnSpPr/>
          <p:nvPr/>
        </p:nvCxnSpPr>
        <p:spPr>
          <a:xfrm>
            <a:off x="5945567" y="2545619"/>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26" name="Straight Connector 125"/>
          <p:cNvCxnSpPr/>
          <p:nvPr/>
        </p:nvCxnSpPr>
        <p:spPr>
          <a:xfrm>
            <a:off x="6188897" y="2518441"/>
            <a:ext cx="0" cy="636401"/>
          </a:xfrm>
          <a:prstGeom prst="line">
            <a:avLst/>
          </a:prstGeom>
          <a:noFill/>
          <a:ln w="38100" cap="flat" cmpd="sng" algn="ctr">
            <a:solidFill>
              <a:srgbClr val="00FF00"/>
            </a:solidFill>
            <a:prstDash val="solid"/>
            <a:miter lim="800000"/>
          </a:ln>
          <a:effectLst/>
        </p:spPr>
      </p:cxnSp>
      <p:cxnSp>
        <p:nvCxnSpPr>
          <p:cNvPr id="127" name="Straight Connector 126"/>
          <p:cNvCxnSpPr/>
          <p:nvPr/>
        </p:nvCxnSpPr>
        <p:spPr>
          <a:xfrm flipV="1">
            <a:off x="6428625" y="2520239"/>
            <a:ext cx="243331" cy="0"/>
          </a:xfrm>
          <a:prstGeom prst="line">
            <a:avLst/>
          </a:prstGeom>
          <a:noFill/>
          <a:ln w="38100" cap="flat" cmpd="sng" algn="ctr">
            <a:solidFill>
              <a:srgbClr val="00FF00"/>
            </a:solidFill>
            <a:prstDash val="solid"/>
            <a:miter lim="800000"/>
          </a:ln>
          <a:effectLst/>
        </p:spPr>
      </p:cxnSp>
      <p:cxnSp>
        <p:nvCxnSpPr>
          <p:cNvPr id="128" name="Straight Connector 127"/>
          <p:cNvCxnSpPr/>
          <p:nvPr/>
        </p:nvCxnSpPr>
        <p:spPr>
          <a:xfrm flipV="1">
            <a:off x="6671956" y="3143048"/>
            <a:ext cx="243331" cy="0"/>
          </a:xfrm>
          <a:prstGeom prst="line">
            <a:avLst/>
          </a:prstGeom>
          <a:noFill/>
          <a:ln w="38100" cap="flat" cmpd="sng" algn="ctr">
            <a:solidFill>
              <a:srgbClr val="00FF00"/>
            </a:solidFill>
            <a:prstDash val="solid"/>
            <a:miter lim="800000"/>
          </a:ln>
          <a:effectLst/>
        </p:spPr>
      </p:cxnSp>
      <p:cxnSp>
        <p:nvCxnSpPr>
          <p:cNvPr id="129" name="Straight Connector 128"/>
          <p:cNvCxnSpPr/>
          <p:nvPr/>
        </p:nvCxnSpPr>
        <p:spPr>
          <a:xfrm>
            <a:off x="6428625" y="2533828"/>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30" name="Straight Connector 129"/>
          <p:cNvCxnSpPr/>
          <p:nvPr/>
        </p:nvCxnSpPr>
        <p:spPr>
          <a:xfrm>
            <a:off x="6671956" y="2506650"/>
            <a:ext cx="0" cy="636401"/>
          </a:xfrm>
          <a:prstGeom prst="line">
            <a:avLst/>
          </a:prstGeom>
          <a:noFill/>
          <a:ln w="38100" cap="flat" cmpd="sng" algn="ctr">
            <a:solidFill>
              <a:srgbClr val="00FF00"/>
            </a:solidFill>
            <a:prstDash val="solid"/>
            <a:miter lim="800000"/>
          </a:ln>
          <a:effectLst/>
        </p:spPr>
      </p:cxnSp>
      <p:cxnSp>
        <p:nvCxnSpPr>
          <p:cNvPr id="131" name="Straight Connector 130"/>
          <p:cNvCxnSpPr/>
          <p:nvPr/>
        </p:nvCxnSpPr>
        <p:spPr>
          <a:xfrm flipV="1">
            <a:off x="6915286" y="2522502"/>
            <a:ext cx="243331" cy="0"/>
          </a:xfrm>
          <a:prstGeom prst="line">
            <a:avLst/>
          </a:prstGeom>
          <a:noFill/>
          <a:ln w="38100" cap="flat" cmpd="sng" algn="ctr">
            <a:solidFill>
              <a:srgbClr val="00FF00"/>
            </a:solidFill>
            <a:prstDash val="solid"/>
            <a:miter lim="800000"/>
          </a:ln>
          <a:effectLst/>
        </p:spPr>
      </p:cxnSp>
      <p:cxnSp>
        <p:nvCxnSpPr>
          <p:cNvPr id="132" name="Straight Connector 131"/>
          <p:cNvCxnSpPr/>
          <p:nvPr/>
        </p:nvCxnSpPr>
        <p:spPr>
          <a:xfrm flipV="1">
            <a:off x="7158617" y="3145314"/>
            <a:ext cx="243331" cy="0"/>
          </a:xfrm>
          <a:prstGeom prst="line">
            <a:avLst/>
          </a:prstGeom>
          <a:noFill/>
          <a:ln w="38100" cap="flat" cmpd="sng" algn="ctr">
            <a:solidFill>
              <a:srgbClr val="00FF00"/>
            </a:solidFill>
            <a:prstDash val="solid"/>
            <a:miter lim="800000"/>
          </a:ln>
          <a:effectLst/>
        </p:spPr>
      </p:cxnSp>
      <p:cxnSp>
        <p:nvCxnSpPr>
          <p:cNvPr id="133" name="Straight Connector 132"/>
          <p:cNvCxnSpPr/>
          <p:nvPr/>
        </p:nvCxnSpPr>
        <p:spPr>
          <a:xfrm>
            <a:off x="6915286" y="2536091"/>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34" name="Straight Connector 133"/>
          <p:cNvCxnSpPr/>
          <p:nvPr/>
        </p:nvCxnSpPr>
        <p:spPr>
          <a:xfrm>
            <a:off x="7158617" y="2508913"/>
            <a:ext cx="0" cy="636401"/>
          </a:xfrm>
          <a:prstGeom prst="line">
            <a:avLst/>
          </a:prstGeom>
          <a:noFill/>
          <a:ln w="38100" cap="flat" cmpd="sng" algn="ctr">
            <a:solidFill>
              <a:srgbClr val="00FF00"/>
            </a:solidFill>
            <a:prstDash val="solid"/>
            <a:miter lim="800000"/>
          </a:ln>
          <a:effectLst/>
        </p:spPr>
      </p:cxnSp>
      <p:cxnSp>
        <p:nvCxnSpPr>
          <p:cNvPr id="135" name="Straight Connector 134"/>
          <p:cNvCxnSpPr/>
          <p:nvPr/>
        </p:nvCxnSpPr>
        <p:spPr>
          <a:xfrm flipV="1">
            <a:off x="7393679" y="2517973"/>
            <a:ext cx="243331" cy="0"/>
          </a:xfrm>
          <a:prstGeom prst="line">
            <a:avLst/>
          </a:prstGeom>
          <a:noFill/>
          <a:ln w="38100" cap="flat" cmpd="sng" algn="ctr">
            <a:solidFill>
              <a:srgbClr val="00FF00"/>
            </a:solidFill>
            <a:prstDash val="solid"/>
            <a:miter lim="800000"/>
          </a:ln>
          <a:effectLst/>
        </p:spPr>
      </p:cxnSp>
      <p:cxnSp>
        <p:nvCxnSpPr>
          <p:cNvPr id="136" name="Straight Connector 135"/>
          <p:cNvCxnSpPr/>
          <p:nvPr/>
        </p:nvCxnSpPr>
        <p:spPr>
          <a:xfrm flipV="1">
            <a:off x="7637009" y="3140782"/>
            <a:ext cx="243331" cy="0"/>
          </a:xfrm>
          <a:prstGeom prst="line">
            <a:avLst/>
          </a:prstGeom>
          <a:noFill/>
          <a:ln w="38100" cap="flat" cmpd="sng" algn="ctr">
            <a:solidFill>
              <a:srgbClr val="00FF00"/>
            </a:solidFill>
            <a:prstDash val="solid"/>
            <a:miter lim="800000"/>
          </a:ln>
          <a:effectLst/>
        </p:spPr>
      </p:cxnSp>
      <p:cxnSp>
        <p:nvCxnSpPr>
          <p:cNvPr id="137" name="Straight Connector 136"/>
          <p:cNvCxnSpPr/>
          <p:nvPr/>
        </p:nvCxnSpPr>
        <p:spPr>
          <a:xfrm>
            <a:off x="7393679" y="2531562"/>
            <a:ext cx="0" cy="636401"/>
          </a:xfrm>
          <a:prstGeom prst="line">
            <a:avLst/>
          </a:prstGeom>
          <a:noFill/>
          <a:ln w="38100" cap="flat" cmpd="sng" algn="ctr">
            <a:solidFill>
              <a:srgbClr val="00FF00"/>
            </a:solidFill>
            <a:prstDash val="solid"/>
            <a:miter lim="800000"/>
            <a:headEnd type="none" w="med" len="med"/>
            <a:tailEnd type="triangle" w="med" len="med"/>
          </a:ln>
          <a:effectLst/>
        </p:spPr>
      </p:cxnSp>
      <p:cxnSp>
        <p:nvCxnSpPr>
          <p:cNvPr id="138" name="Straight Connector 137"/>
          <p:cNvCxnSpPr/>
          <p:nvPr/>
        </p:nvCxnSpPr>
        <p:spPr>
          <a:xfrm>
            <a:off x="7637009" y="2504384"/>
            <a:ext cx="0" cy="636401"/>
          </a:xfrm>
          <a:prstGeom prst="line">
            <a:avLst/>
          </a:prstGeom>
          <a:noFill/>
          <a:ln w="38100" cap="flat" cmpd="sng" algn="ctr">
            <a:solidFill>
              <a:srgbClr val="00FF00"/>
            </a:solidFill>
            <a:prstDash val="solid"/>
            <a:miter lim="800000"/>
          </a:ln>
          <a:effectLst/>
        </p:spPr>
      </p:cxnSp>
      <p:cxnSp>
        <p:nvCxnSpPr>
          <p:cNvPr id="139" name="Straight Connector 138"/>
          <p:cNvCxnSpPr/>
          <p:nvPr/>
        </p:nvCxnSpPr>
        <p:spPr>
          <a:xfrm flipV="1">
            <a:off x="8313754" y="2546365"/>
            <a:ext cx="640080" cy="0"/>
          </a:xfrm>
          <a:prstGeom prst="line">
            <a:avLst/>
          </a:prstGeom>
          <a:noFill/>
          <a:ln w="38100" cap="flat" cmpd="sng" algn="ctr">
            <a:solidFill>
              <a:srgbClr val="00FF00"/>
            </a:solidFill>
            <a:prstDash val="solid"/>
            <a:miter lim="800000"/>
          </a:ln>
          <a:effectLst/>
        </p:spPr>
      </p:cxnSp>
      <p:cxnSp>
        <p:nvCxnSpPr>
          <p:cNvPr id="141" name="Straight Connector 140"/>
          <p:cNvCxnSpPr/>
          <p:nvPr/>
        </p:nvCxnSpPr>
        <p:spPr>
          <a:xfrm>
            <a:off x="7880340" y="2520916"/>
            <a:ext cx="0" cy="636401"/>
          </a:xfrm>
          <a:prstGeom prst="line">
            <a:avLst/>
          </a:prstGeom>
          <a:noFill/>
          <a:ln w="38100" cap="flat" cmpd="sng" algn="ctr">
            <a:solidFill>
              <a:srgbClr val="00FF00"/>
            </a:solidFill>
            <a:prstDash val="solid"/>
            <a:miter lim="800000"/>
            <a:headEnd type="none" w="med" len="med"/>
            <a:tailEnd type="triangle" w="med" len="med"/>
          </a:ln>
          <a:effectLst/>
        </p:spPr>
      </p:cxnSp>
      <p:sp>
        <p:nvSpPr>
          <p:cNvPr id="16" name="TextBox 15"/>
          <p:cNvSpPr txBox="1"/>
          <p:nvPr/>
        </p:nvSpPr>
        <p:spPr>
          <a:xfrm>
            <a:off x="4953246" y="3267592"/>
            <a:ext cx="3943508" cy="369332"/>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0       1      2      3       4      5       6      7</a:t>
            </a:r>
          </a:p>
        </p:txBody>
      </p:sp>
      <p:cxnSp>
        <p:nvCxnSpPr>
          <p:cNvPr id="143" name="Straight Connector 142"/>
          <p:cNvCxnSpPr/>
          <p:nvPr/>
        </p:nvCxnSpPr>
        <p:spPr>
          <a:xfrm flipV="1">
            <a:off x="7864440" y="2534296"/>
            <a:ext cx="243331" cy="0"/>
          </a:xfrm>
          <a:prstGeom prst="line">
            <a:avLst/>
          </a:prstGeom>
          <a:noFill/>
          <a:ln w="38100" cap="flat" cmpd="sng" algn="ctr">
            <a:solidFill>
              <a:srgbClr val="00FF00"/>
            </a:solidFill>
            <a:prstDash val="solid"/>
            <a:miter lim="800000"/>
          </a:ln>
          <a:effectLst/>
        </p:spPr>
      </p:cxnSp>
      <p:cxnSp>
        <p:nvCxnSpPr>
          <p:cNvPr id="144" name="Straight Connector 143"/>
          <p:cNvCxnSpPr/>
          <p:nvPr/>
        </p:nvCxnSpPr>
        <p:spPr>
          <a:xfrm flipV="1">
            <a:off x="8107771" y="3157108"/>
            <a:ext cx="243331" cy="0"/>
          </a:xfrm>
          <a:prstGeom prst="line">
            <a:avLst/>
          </a:prstGeom>
          <a:noFill/>
          <a:ln w="38100" cap="flat" cmpd="sng" algn="ctr">
            <a:solidFill>
              <a:srgbClr val="00FF00"/>
            </a:solidFill>
            <a:prstDash val="solid"/>
            <a:miter lim="800000"/>
          </a:ln>
          <a:effectLst/>
        </p:spPr>
      </p:cxnSp>
      <p:cxnSp>
        <p:nvCxnSpPr>
          <p:cNvPr id="145" name="Straight Connector 144"/>
          <p:cNvCxnSpPr/>
          <p:nvPr/>
        </p:nvCxnSpPr>
        <p:spPr>
          <a:xfrm>
            <a:off x="8107771" y="2520707"/>
            <a:ext cx="0" cy="636401"/>
          </a:xfrm>
          <a:prstGeom prst="line">
            <a:avLst/>
          </a:prstGeom>
          <a:noFill/>
          <a:ln w="38100" cap="flat" cmpd="sng" algn="ctr">
            <a:solidFill>
              <a:srgbClr val="00FF00"/>
            </a:solidFill>
            <a:prstDash val="solid"/>
            <a:miter lim="800000"/>
          </a:ln>
          <a:effectLst/>
        </p:spPr>
      </p:cxnSp>
      <p:cxnSp>
        <p:nvCxnSpPr>
          <p:cNvPr id="146" name="Straight Connector 145"/>
          <p:cNvCxnSpPr/>
          <p:nvPr/>
        </p:nvCxnSpPr>
        <p:spPr>
          <a:xfrm>
            <a:off x="8342833" y="2543356"/>
            <a:ext cx="0" cy="636401"/>
          </a:xfrm>
          <a:prstGeom prst="line">
            <a:avLst/>
          </a:prstGeom>
          <a:noFill/>
          <a:ln w="38100" cap="flat" cmpd="sng" algn="ctr">
            <a:solidFill>
              <a:srgbClr val="00FF00"/>
            </a:solidFill>
            <a:prstDash val="solid"/>
            <a:miter lim="800000"/>
            <a:headEnd type="none" w="med" len="med"/>
            <a:tailEnd type="triangle" w="med" len="med"/>
          </a:ln>
          <a:effectLst/>
        </p:spPr>
      </p:cxnSp>
      <p:sp>
        <p:nvSpPr>
          <p:cNvPr id="147" name="Line 59"/>
          <p:cNvSpPr>
            <a:spLocks noChangeShapeType="1"/>
          </p:cNvSpPr>
          <p:nvPr/>
        </p:nvSpPr>
        <p:spPr bwMode="auto">
          <a:xfrm>
            <a:off x="4979972" y="3022483"/>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48" name="Line 59"/>
          <p:cNvSpPr>
            <a:spLocks noChangeShapeType="1"/>
          </p:cNvSpPr>
          <p:nvPr/>
        </p:nvSpPr>
        <p:spPr bwMode="auto">
          <a:xfrm>
            <a:off x="5473675" y="3018078"/>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49" name="Line 59"/>
          <p:cNvSpPr>
            <a:spLocks noChangeShapeType="1"/>
          </p:cNvSpPr>
          <p:nvPr/>
        </p:nvSpPr>
        <p:spPr bwMode="auto">
          <a:xfrm>
            <a:off x="5945567" y="3025725"/>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50" name="Line 59"/>
          <p:cNvSpPr>
            <a:spLocks noChangeShapeType="1"/>
          </p:cNvSpPr>
          <p:nvPr/>
        </p:nvSpPr>
        <p:spPr bwMode="auto">
          <a:xfrm>
            <a:off x="6417011" y="3041530"/>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51" name="Line 59"/>
          <p:cNvSpPr>
            <a:spLocks noChangeShapeType="1"/>
          </p:cNvSpPr>
          <p:nvPr/>
        </p:nvSpPr>
        <p:spPr bwMode="auto">
          <a:xfrm>
            <a:off x="6927441" y="3041530"/>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52" name="Line 59"/>
          <p:cNvSpPr>
            <a:spLocks noChangeShapeType="1"/>
          </p:cNvSpPr>
          <p:nvPr/>
        </p:nvSpPr>
        <p:spPr bwMode="auto">
          <a:xfrm>
            <a:off x="7401948" y="3041530"/>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53" name="Line 59"/>
          <p:cNvSpPr>
            <a:spLocks noChangeShapeType="1"/>
          </p:cNvSpPr>
          <p:nvPr/>
        </p:nvSpPr>
        <p:spPr bwMode="auto">
          <a:xfrm>
            <a:off x="7880340" y="3041530"/>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54" name="Line 59"/>
          <p:cNvSpPr>
            <a:spLocks noChangeShapeType="1"/>
          </p:cNvSpPr>
          <p:nvPr/>
        </p:nvSpPr>
        <p:spPr bwMode="auto">
          <a:xfrm>
            <a:off x="8351102" y="3041530"/>
            <a:ext cx="0" cy="1828800"/>
          </a:xfrm>
          <a:prstGeom prst="line">
            <a:avLst/>
          </a:prstGeom>
          <a:noFill/>
          <a:ln w="38100">
            <a:solidFill>
              <a:srgbClr val="00CC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155" name="TextBox 154"/>
          <p:cNvSpPr txBox="1"/>
          <p:nvPr/>
        </p:nvSpPr>
        <p:spPr>
          <a:xfrm>
            <a:off x="4871331" y="4736068"/>
            <a:ext cx="3943508" cy="369332"/>
          </a:xfrm>
          <a:prstGeom prst="rect">
            <a:avLst/>
          </a:prstGeom>
          <a:noFill/>
        </p:spPr>
        <p:txBody>
          <a:bodyPr wrap="square" rtlCol="0">
            <a:spAutoFit/>
          </a:bodyPr>
          <a:lstStyle/>
          <a:p>
            <a:r>
              <a:rPr lang="en-US" b="1" dirty="0">
                <a:solidFill>
                  <a:srgbClr val="FFFF00"/>
                </a:solidFill>
                <a:latin typeface="Times New Roman" panose="02020603050405020304" pitchFamily="18" charset="0"/>
                <a:cs typeface="Times New Roman" panose="02020603050405020304" pitchFamily="18" charset="0"/>
              </a:rPr>
              <a:t>1      0      1      0        0      0      1      1</a:t>
            </a:r>
          </a:p>
        </p:txBody>
      </p:sp>
      <p:sp>
        <p:nvSpPr>
          <p:cNvPr id="156" name="TextBox 155"/>
          <p:cNvSpPr txBox="1"/>
          <p:nvPr/>
        </p:nvSpPr>
        <p:spPr>
          <a:xfrm>
            <a:off x="3542017" y="2686235"/>
            <a:ext cx="1031052" cy="369332"/>
          </a:xfrm>
          <a:prstGeom prst="rect">
            <a:avLst/>
          </a:prstGeom>
          <a:noFill/>
        </p:spPr>
        <p:txBody>
          <a:bodyPr wrap="non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CLOCK</a:t>
            </a:r>
          </a:p>
        </p:txBody>
      </p:sp>
      <p:sp>
        <p:nvSpPr>
          <p:cNvPr id="157" name="Content Placeholder 2"/>
          <p:cNvSpPr txBox="1">
            <a:spLocks/>
          </p:cNvSpPr>
          <p:nvPr/>
        </p:nvSpPr>
        <p:spPr>
          <a:xfrm>
            <a:off x="104965" y="689092"/>
            <a:ext cx="8229600" cy="57574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 “synchronous” data bus, which means that it uses separate lines for data and a “clock” that keeps both sides in sync.</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sz="1800" b="1" dirty="0">
              <a:solidFill>
                <a:srgbClr val="00FF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sz="1800" b="1" dirty="0">
              <a:solidFill>
                <a:srgbClr val="00FF00"/>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One reason I</a:t>
            </a:r>
            <a:r>
              <a:rPr kumimoji="0" lang="en-US" sz="2000" b="1" i="0" u="none" strike="noStrike" kern="1200" cap="none" spc="0" normalizeH="0" baseline="30000" noProof="0" dirty="0">
                <a:ln>
                  <a:noFill/>
                </a:ln>
                <a:solidFill>
                  <a:srgbClr val="FF00FF"/>
                </a:solidFill>
                <a:effectLst/>
                <a:uLnTx/>
                <a:uFillTx/>
                <a:latin typeface="Times New Roman" panose="02020603050405020304" pitchFamily="18" charset="0"/>
                <a:cs typeface="Times New Roman" panose="02020603050405020304" pitchFamily="18" charset="0"/>
              </a:rPr>
              <a:t>2</a:t>
            </a:r>
            <a:r>
              <a:rPr kumimoji="0" lang="en-US" sz="2000" b="1" i="0" u="none" strike="noStrike" kern="120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C is so popular is that only two lines are required to talk to many devices. </a:t>
            </a:r>
          </a:p>
        </p:txBody>
      </p:sp>
      <p:sp>
        <p:nvSpPr>
          <p:cNvPr id="158" name="Rectangle 157"/>
          <p:cNvSpPr/>
          <p:nvPr/>
        </p:nvSpPr>
        <p:spPr>
          <a:xfrm>
            <a:off x="179695" y="2264121"/>
            <a:ext cx="3177243" cy="27392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When the receiver detects the clock edge, it will immediately look at the data line to read the next bit.</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One type of synchronous serial bus is the Inter Integrated Circuit (IIC or I</a:t>
            </a:r>
            <a:r>
              <a:rPr kumimoji="0" lang="en-US" b="1" i="0" u="none" strike="noStrike" kern="0" cap="none" spc="0" normalizeH="0" baseline="30000" noProof="0" dirty="0">
                <a:ln>
                  <a:noFill/>
                </a:ln>
                <a:solidFill>
                  <a:srgbClr val="FFFF00"/>
                </a:solidFill>
                <a:effectLst/>
                <a:uLnTx/>
                <a:uFillTx/>
                <a:latin typeface="Times New Roman" panose="02020603050405020304" pitchFamily="18" charset="0"/>
                <a:cs typeface="Times New Roman" panose="02020603050405020304" pitchFamily="18" charset="0"/>
              </a:rPr>
              <a:t>2</a:t>
            </a:r>
            <a:r>
              <a:rPr kumimoji="0" lang="en-US"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C) bus.</a:t>
            </a:r>
          </a:p>
        </p:txBody>
      </p:sp>
    </p:spTree>
    <p:extLst>
      <p:ext uri="{BB962C8B-B14F-4D97-AF65-F5344CB8AC3E}">
        <p14:creationId xmlns:p14="http://schemas.microsoft.com/office/powerpoint/2010/main" val="218345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28575" y="42332"/>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defRPr/>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The Inter-Integrated Circuit (I2C) Protocol</a:t>
            </a:r>
          </a:p>
        </p:txBody>
      </p:sp>
      <p:sp>
        <p:nvSpPr>
          <p:cNvPr id="10" name="Rectangle 9"/>
          <p:cNvSpPr/>
          <p:nvPr/>
        </p:nvSpPr>
        <p:spPr>
          <a:xfrm>
            <a:off x="-6806" y="6570046"/>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57" name="Content Placeholder 2"/>
          <p:cNvSpPr txBox="1">
            <a:spLocks/>
          </p:cNvSpPr>
          <p:nvPr/>
        </p:nvSpPr>
        <p:spPr>
          <a:xfrm>
            <a:off x="152400" y="772128"/>
            <a:ext cx="8229600" cy="7298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1800" b="1" dirty="0">
                <a:solidFill>
                  <a:srgbClr val="00FF00"/>
                </a:solidFill>
                <a:latin typeface="Times New Roman" panose="02020603050405020304" pitchFamily="18" charset="0"/>
                <a:cs typeface="Times New Roman" panose="02020603050405020304" pitchFamily="18" charset="0"/>
              </a:rPr>
              <a:t>The I2C-bus has become a de facto world standard that is now implemented in over 1000 different ICs and licensed to more than 50 companies*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p:txBody>
      </p:sp>
      <p:sp>
        <p:nvSpPr>
          <p:cNvPr id="76" name="Rectangle 75"/>
          <p:cNvSpPr/>
          <p:nvPr/>
        </p:nvSpPr>
        <p:spPr>
          <a:xfrm>
            <a:off x="243348" y="2438400"/>
            <a:ext cx="8718755" cy="36317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FFFF00"/>
                </a:solidFill>
                <a:effectLst/>
                <a:uLnTx/>
                <a:uFillTx/>
                <a:latin typeface="Times New Roman" panose="02020603050405020304" pitchFamily="18" charset="0"/>
                <a:cs typeface="Times New Roman" panose="02020603050405020304" pitchFamily="18" charset="0"/>
              </a:rPr>
              <a:t>Nearly every electronics system includes:</a:t>
            </a:r>
          </a:p>
          <a:p>
            <a:pPr marL="342900" marR="0" lvl="0" indent="-342900" defTabSz="914400" eaLnBrk="1" fontAlgn="auto" latinLnBrk="0" hangingPunct="1">
              <a:lnSpc>
                <a:spcPct val="100000"/>
              </a:lnSpc>
              <a:spcBef>
                <a:spcPts val="0"/>
              </a:spcBef>
              <a:spcAft>
                <a:spcPts val="60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Some intelligent control, usually a single-chip microcontroller</a:t>
            </a:r>
          </a:p>
          <a:p>
            <a:pPr marL="342900" marR="0" lvl="0" indent="-342900" defTabSz="914400" eaLnBrk="1" fontAlgn="auto" latinLnBrk="0" hangingPunct="1">
              <a:lnSpc>
                <a:spcPct val="100000"/>
              </a:lnSpc>
              <a:spcBef>
                <a:spcPts val="0"/>
              </a:spcBef>
              <a:spcAft>
                <a:spcPts val="60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General-purpose circuits like LCD drivers, remote I/O ports, RAM, EEPROM, or data converters</a:t>
            </a:r>
          </a:p>
          <a:p>
            <a:pPr marL="342900" marR="0" lvl="0" indent="-342900" defTabSz="914400" eaLnBrk="1" fontAlgn="auto" latinLnBrk="0" hangingPunct="1">
              <a:lnSpc>
                <a:spcPct val="100000"/>
              </a:lnSpc>
              <a:spcBef>
                <a:spcPts val="0"/>
              </a:spcBef>
              <a:spcAft>
                <a:spcPts val="600"/>
              </a:spcAft>
              <a:buClrTx/>
              <a:buSzTx/>
              <a:buFont typeface="Arial" pitchFamily="34" charset="0"/>
              <a:buChar char="•"/>
              <a:tabLst/>
              <a:defRPr/>
            </a:pPr>
            <a:r>
              <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Application-oriented circuits such as digital tuning and signal processing circuits for radio and video systems</a:t>
            </a:r>
          </a:p>
          <a:p>
            <a:pPr marL="342900" marR="0" lvl="0" indent="-342900" defTabSz="914400" eaLnBrk="1" fontAlgn="auto" latinLnBrk="0" hangingPunct="1">
              <a:lnSpc>
                <a:spcPct val="100000"/>
              </a:lnSpc>
              <a:spcBef>
                <a:spcPts val="0"/>
              </a:spcBef>
              <a:spcAft>
                <a:spcPts val="600"/>
              </a:spcAft>
              <a:buClrTx/>
              <a:buSzTx/>
              <a:buFont typeface="Arial" pitchFamily="34" charset="0"/>
              <a:buChar char="•"/>
              <a:tabLst/>
              <a:defRPr/>
            </a:pPr>
            <a:endParaRPr lang="en-US" sz="2000" b="1" kern="0" dirty="0">
              <a:solidFill>
                <a:srgbClr val="00FF00"/>
              </a:solidFill>
              <a:latin typeface="Times New Roman" panose="02020603050405020304" pitchFamily="18" charset="0"/>
              <a:cs typeface="Times New Roman" panose="02020603050405020304" pitchFamily="18" charset="0"/>
            </a:endParaRPr>
          </a:p>
          <a:p>
            <a:pPr marR="0" lvl="0" defTabSz="914400" eaLnBrk="1" fontAlgn="auto" latinLnBrk="0" hangingPunct="1">
              <a:lnSpc>
                <a:spcPct val="100000"/>
              </a:lnSpc>
              <a:spcBef>
                <a:spcPts val="0"/>
              </a:spcBef>
              <a:spcAft>
                <a:spcPts val="600"/>
              </a:spcAft>
              <a:buClrTx/>
              <a:buSzTx/>
              <a:tabLst/>
              <a:defRPr/>
            </a:pPr>
            <a:endParaRPr kumimoji="0" lang="en-US" sz="20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I</a:t>
            </a:r>
            <a:r>
              <a:rPr kumimoji="0" lang="en-US" sz="2000" b="1" i="0" u="none" strike="noStrike" kern="0" cap="none" spc="0" normalizeH="0" baseline="30000" noProof="0" dirty="0">
                <a:ln>
                  <a:noFill/>
                </a:ln>
                <a:solidFill>
                  <a:srgbClr val="FF00FF"/>
                </a:solidFill>
                <a:effectLst/>
                <a:uLnTx/>
                <a:uFillTx/>
                <a:latin typeface="Times New Roman" panose="02020603050405020304" pitchFamily="18" charset="0"/>
                <a:cs typeface="Times New Roman" panose="02020603050405020304" pitchFamily="18" charset="0"/>
              </a:rPr>
              <a:t>2</a:t>
            </a:r>
            <a:r>
              <a:rPr kumimoji="0" lang="en-US" sz="2000" b="1" i="0" u="none" strike="noStrike" kern="0" cap="none" spc="0" normalizeH="0" baseline="0" noProof="0" dirty="0">
                <a:ln>
                  <a:noFill/>
                </a:ln>
                <a:solidFill>
                  <a:srgbClr val="FF00FF"/>
                </a:solidFill>
                <a:effectLst/>
                <a:uLnTx/>
                <a:uFillTx/>
                <a:latin typeface="Times New Roman" panose="02020603050405020304" pitchFamily="18" charset="0"/>
                <a:cs typeface="Times New Roman" panose="02020603050405020304" pitchFamily="18" charset="0"/>
              </a:rPr>
              <a:t>C was developed by Philips to provide a simple bi-directional 2-wire bus for efficient inter-IC control.</a:t>
            </a:r>
          </a:p>
        </p:txBody>
      </p:sp>
      <p:pic>
        <p:nvPicPr>
          <p:cNvPr id="1026" name="Picture 2" descr="Image result for I2c IMAGE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1315136"/>
            <a:ext cx="1555030" cy="150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97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16768</TotalTime>
  <Words>3471</Words>
  <Application>Microsoft Office PowerPoint</Application>
  <PresentationFormat>On-screen Show (4:3)</PresentationFormat>
  <Paragraphs>385</Paragraphs>
  <Slides>28</Slides>
  <Notes>17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28</vt:i4>
      </vt:variant>
    </vt:vector>
  </HeadingPairs>
  <TitlesOfParts>
    <vt:vector size="41" baseType="lpstr">
      <vt:lpstr>MS PGothic</vt:lpstr>
      <vt:lpstr>新細明體</vt:lpstr>
      <vt:lpstr>Algerian</vt:lpstr>
      <vt:lpstr>Arial</vt:lpstr>
      <vt:lpstr>Arial Black</vt:lpstr>
      <vt:lpstr>Calibri</vt:lpstr>
      <vt:lpstr>Calibri Light</vt:lpstr>
      <vt:lpstr>Cooper Black</vt:lpstr>
      <vt:lpstr>Times New Roman</vt:lpstr>
      <vt:lpstr>Wingdings</vt:lpstr>
      <vt:lpstr>Office Theme</vt:lpstr>
      <vt:lpstr>2_1212kkkkkkkkk</vt:lpstr>
      <vt:lpstr>1_Office Theme</vt:lpstr>
      <vt:lpstr>PowerPoint Presentation</vt:lpstr>
      <vt:lpstr>Topic for today’s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I2c transaction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I2C sample code in  code composer</vt:lpstr>
      <vt:lpstr>Rotary Encoder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EGR 214 Circuit Analysis I</dc:title>
  <dc:creator>bossemeyer</dc:creator>
  <cp:lastModifiedBy>Nabeeh Kandalaft</cp:lastModifiedBy>
  <cp:revision>613</cp:revision>
  <cp:lastPrinted>2013-11-05T13:09:54Z</cp:lastPrinted>
  <dcterms:created xsi:type="dcterms:W3CDTF">2011-01-03T01:51:49Z</dcterms:created>
  <dcterms:modified xsi:type="dcterms:W3CDTF">2021-09-27T16:03:49Z</dcterms:modified>
</cp:coreProperties>
</file>